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61" r:id="rId3"/>
    <p:sldId id="262" r:id="rId4"/>
    <p:sldId id="263" r:id="rId5"/>
    <p:sldId id="264" r:id="rId6"/>
    <p:sldId id="276" r:id="rId7"/>
    <p:sldId id="256" r:id="rId8"/>
    <p:sldId id="265" r:id="rId9"/>
    <p:sldId id="266" r:id="rId10"/>
    <p:sldId id="267" r:id="rId11"/>
    <p:sldId id="268" r:id="rId12"/>
    <p:sldId id="277" r:id="rId13"/>
    <p:sldId id="280" r:id="rId14"/>
    <p:sldId id="281" r:id="rId15"/>
    <p:sldId id="282" r:id="rId16"/>
    <p:sldId id="283" r:id="rId17"/>
    <p:sldId id="284" r:id="rId18"/>
    <p:sldId id="259" r:id="rId19"/>
    <p:sldId id="278" r:id="rId20"/>
    <p:sldId id="274" r:id="rId2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3765" autoAdjust="0"/>
  </p:normalViewPr>
  <p:slideViewPr>
    <p:cSldViewPr>
      <p:cViewPr varScale="1">
        <p:scale>
          <a:sx n="55" d="100"/>
          <a:sy n="55" d="100"/>
        </p:scale>
        <p:origin x="18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CB759-7FD7-4BD3-A916-EA876850B00E}" type="datetimeFigureOut">
              <a:rPr lang="da-DK" smtClean="0"/>
              <a:pPr/>
              <a:t>13-09-2015</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25CD4-B081-453F-B35F-10B60217F14B}" type="slidenum">
              <a:rPr lang="da-DK" smtClean="0"/>
              <a:pPr/>
              <a:t>‹nr.›</a:t>
            </a:fld>
            <a:endParaRPr lang="da-DK"/>
          </a:p>
        </p:txBody>
      </p:sp>
    </p:spTree>
    <p:extLst>
      <p:ext uri="{BB962C8B-B14F-4D97-AF65-F5344CB8AC3E}">
        <p14:creationId xmlns:p14="http://schemas.microsoft.com/office/powerpoint/2010/main" val="85276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33425CD4-B081-453F-B35F-10B60217F14B}" type="slidenum">
              <a:rPr lang="da-DK" smtClean="0"/>
              <a:pPr/>
              <a:t>7</a:t>
            </a:fld>
            <a:endParaRPr lang="da-DK"/>
          </a:p>
        </p:txBody>
      </p:sp>
    </p:spTree>
    <p:extLst>
      <p:ext uri="{BB962C8B-B14F-4D97-AF65-F5344CB8AC3E}">
        <p14:creationId xmlns:p14="http://schemas.microsoft.com/office/powerpoint/2010/main" val="84960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33425CD4-B081-453F-B35F-10B60217F14B}" type="slidenum">
              <a:rPr lang="da-DK" smtClean="0"/>
              <a:pPr/>
              <a:t>11</a:t>
            </a:fld>
            <a:endParaRPr lang="da-DK"/>
          </a:p>
        </p:txBody>
      </p:sp>
    </p:spTree>
    <p:extLst>
      <p:ext uri="{BB962C8B-B14F-4D97-AF65-F5344CB8AC3E}">
        <p14:creationId xmlns:p14="http://schemas.microsoft.com/office/powerpoint/2010/main" val="372320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A3AC896D-86F0-4A48-BC74-6E06C482AE0C}" type="datetimeFigureOut">
              <a:rPr lang="da-DK" smtClean="0"/>
              <a:pPr/>
              <a:t>13-09-2015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1A03888-3460-4EDC-8ED6-A6587D62DFEA}"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C896D-86F0-4A48-BC74-6E06C482AE0C}" type="datetimeFigureOut">
              <a:rPr lang="da-DK" smtClean="0"/>
              <a:pPr/>
              <a:t>13-09-2015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03888-3460-4EDC-8ED6-A6587D62DFE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000" dirty="0" err="1" smtClean="0"/>
              <a:t>H.C.Andersen-spor</a:t>
            </a:r>
            <a:r>
              <a:rPr lang="da-DK" sz="2000" dirty="0" smtClean="0"/>
              <a:t> i Thomas Manns </a:t>
            </a:r>
            <a:r>
              <a:rPr lang="da-DK" sz="2000" dirty="0" err="1" smtClean="0"/>
              <a:t>Dr.Faustus</a:t>
            </a:r>
            <a:r>
              <a:rPr lang="da-DK" sz="2000" dirty="0" smtClean="0"/>
              <a:t/>
            </a:r>
            <a:br>
              <a:rPr lang="da-DK" sz="2000" dirty="0" smtClean="0"/>
            </a:br>
            <a:r>
              <a:rPr lang="da-DK" sz="2000" dirty="0" smtClean="0"/>
              <a:t>Et foredrag af Torben Brandt</a:t>
            </a:r>
            <a:br>
              <a:rPr lang="da-DK" sz="2000" dirty="0" smtClean="0"/>
            </a:br>
            <a:r>
              <a:rPr lang="da-DK" sz="2000" dirty="0" smtClean="0"/>
              <a:t>Lørdag 12.september 2015</a:t>
            </a:r>
            <a:endParaRPr lang="da-DK" sz="2000" dirty="0"/>
          </a:p>
        </p:txBody>
      </p:sp>
      <p:pic>
        <p:nvPicPr>
          <p:cNvPr id="4" name="Pladsholder til indhold 3" descr="HCA2.jpg"/>
          <p:cNvPicPr>
            <a:picLocks noGrp="1" noChangeAspect="1"/>
          </p:cNvPicPr>
          <p:nvPr>
            <p:ph idx="1"/>
          </p:nvPr>
        </p:nvPicPr>
        <p:blipFill>
          <a:blip r:embed="rId2" cstate="print"/>
          <a:stretch>
            <a:fillRect/>
          </a:stretch>
        </p:blipFill>
        <p:spPr>
          <a:xfrm>
            <a:off x="467544" y="1988840"/>
            <a:ext cx="3500847" cy="4606378"/>
          </a:xfrm>
        </p:spPr>
      </p:pic>
      <p:pic>
        <p:nvPicPr>
          <p:cNvPr id="5" name="Billede 4" descr="TM1.jpg"/>
          <p:cNvPicPr>
            <a:picLocks noChangeAspect="1"/>
          </p:cNvPicPr>
          <p:nvPr/>
        </p:nvPicPr>
        <p:blipFill>
          <a:blip r:embed="rId3" cstate="print"/>
          <a:stretch>
            <a:fillRect/>
          </a:stretch>
        </p:blipFill>
        <p:spPr>
          <a:xfrm>
            <a:off x="5076056" y="2024844"/>
            <a:ext cx="3240359" cy="45133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323528" y="-243408"/>
            <a:ext cx="8568952" cy="830997"/>
          </a:xfrm>
          <a:prstGeom prst="rect">
            <a:avLst/>
          </a:prstGeom>
          <a:noFill/>
        </p:spPr>
        <p:txBody>
          <a:bodyPr wrap="square" rtlCol="0">
            <a:spAutoFit/>
          </a:bodyPr>
          <a:lstStyle/>
          <a:p>
            <a:endParaRPr lang="da-DK" sz="1200" dirty="0" smtClean="0"/>
          </a:p>
          <a:p>
            <a:endParaRPr lang="da-DK" sz="1200" dirty="0" smtClean="0"/>
          </a:p>
          <a:p>
            <a:endParaRPr lang="da-DK" sz="1200" dirty="0" smtClean="0"/>
          </a:p>
          <a:p>
            <a:endParaRPr lang="da-DK" sz="1200" dirty="0"/>
          </a:p>
        </p:txBody>
      </p:sp>
      <p:graphicFrame>
        <p:nvGraphicFramePr>
          <p:cNvPr id="4" name="Tabel 3"/>
          <p:cNvGraphicFramePr>
            <a:graphicFrameLocks noGrp="1"/>
          </p:cNvGraphicFramePr>
          <p:nvPr/>
        </p:nvGraphicFramePr>
        <p:xfrm>
          <a:off x="395536" y="-27384"/>
          <a:ext cx="8424936" cy="6675120"/>
        </p:xfrm>
        <a:graphic>
          <a:graphicData uri="http://schemas.openxmlformats.org/drawingml/2006/table">
            <a:tbl>
              <a:tblPr firstRow="1" bandRow="1">
                <a:tableStyleId>{5C22544A-7EE6-4342-B048-85BDC9FD1C3A}</a:tableStyleId>
              </a:tblPr>
              <a:tblGrid>
                <a:gridCol w="4176464"/>
                <a:gridCol w="4248472"/>
              </a:tblGrid>
              <a:tr h="6315080">
                <a:tc>
                  <a:txBody>
                    <a:bodyPr/>
                    <a:lstStyle/>
                    <a:p>
                      <a:endParaRPr lang="da-DK" sz="1200" b="0" u="sng" dirty="0" smtClean="0">
                        <a:latin typeface="Times New Roman" pitchFamily="18" charset="0"/>
                        <a:cs typeface="Times New Roman" pitchFamily="18" charset="0"/>
                      </a:endParaRPr>
                    </a:p>
                    <a:p>
                      <a:endParaRPr lang="da-DK" sz="1200" b="0" u="sng" dirty="0" smtClean="0">
                        <a:latin typeface="Times New Roman" pitchFamily="18" charset="0"/>
                        <a:cs typeface="Times New Roman" pitchFamily="18" charset="0"/>
                      </a:endParaRPr>
                    </a:p>
                    <a:p>
                      <a:endParaRPr lang="da-DK" sz="1200" b="0" u="sng"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Den lille </a:t>
                      </a:r>
                      <a:r>
                        <a:rPr lang="da-DK" sz="1200" b="0" u="sng" baseline="0" dirty="0" smtClean="0">
                          <a:latin typeface="Times New Roman" pitchFamily="18" charset="0"/>
                          <a:cs typeface="Times New Roman" pitchFamily="18" charset="0"/>
                        </a:rPr>
                        <a:t> Havfrue</a:t>
                      </a:r>
                    </a:p>
                    <a:p>
                      <a:endParaRPr lang="da-DK" sz="1200" b="0"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Nederlag</a:t>
                      </a:r>
                    </a:p>
                    <a:p>
                      <a:r>
                        <a:rPr lang="da-DK" sz="1200" b="0" u="none" baseline="0" dirty="0" smtClean="0">
                          <a:latin typeface="Times New Roman" pitchFamily="18" charset="0"/>
                          <a:cs typeface="Times New Roman" pitchFamily="18" charset="0"/>
                        </a:rPr>
                        <a:t>Det kolde liv : Havfruen som ”et godt, </a:t>
                      </a:r>
                      <a:r>
                        <a:rPr lang="da-DK" sz="1200" b="0" u="none" baseline="0" dirty="0" err="1" smtClean="0">
                          <a:latin typeface="Times New Roman" pitchFamily="18" charset="0"/>
                          <a:cs typeface="Times New Roman" pitchFamily="18" charset="0"/>
                        </a:rPr>
                        <a:t>kjært</a:t>
                      </a:r>
                      <a:r>
                        <a:rPr lang="da-DK" sz="1200" b="0" u="none" baseline="0" dirty="0" smtClean="0">
                          <a:latin typeface="Times New Roman" pitchFamily="18" charset="0"/>
                          <a:cs typeface="Times New Roman" pitchFamily="18" charset="0"/>
                        </a:rPr>
                        <a:t> (Hitte)Barn”, der ”fik Lov til at sove udenfor hans Dør </a:t>
                      </a:r>
                      <a:r>
                        <a:rPr lang="da-DK" sz="1200" b="0" u="none" baseline="0" dirty="0" err="1" smtClean="0">
                          <a:latin typeface="Times New Roman" pitchFamily="18" charset="0"/>
                          <a:cs typeface="Times New Roman" pitchFamily="18" charset="0"/>
                        </a:rPr>
                        <a:t>paa</a:t>
                      </a:r>
                      <a:r>
                        <a:rPr lang="da-DK" sz="1200" b="0" u="none" baseline="0" dirty="0" smtClean="0">
                          <a:latin typeface="Times New Roman" pitchFamily="18" charset="0"/>
                          <a:cs typeface="Times New Roman" pitchFamily="18" charset="0"/>
                        </a:rPr>
                        <a:t> en </a:t>
                      </a:r>
                      <a:r>
                        <a:rPr lang="da-DK" sz="1200" b="0" u="none" baseline="0" dirty="0" err="1" smtClean="0">
                          <a:latin typeface="Times New Roman" pitchFamily="18" charset="0"/>
                          <a:cs typeface="Times New Roman" pitchFamily="18" charset="0"/>
                        </a:rPr>
                        <a:t>Fløiels</a:t>
                      </a:r>
                      <a:r>
                        <a:rPr lang="da-DK" sz="1200" b="0" u="none" baseline="0" dirty="0" smtClean="0">
                          <a:latin typeface="Times New Roman" pitchFamily="18" charset="0"/>
                          <a:cs typeface="Times New Roman" pitchFamily="18" charset="0"/>
                        </a:rPr>
                        <a:t> Pude”.</a:t>
                      </a:r>
                    </a:p>
                    <a:p>
                      <a:r>
                        <a:rPr lang="da-DK" sz="1200" b="0" u="none" baseline="0" dirty="0" smtClean="0">
                          <a:latin typeface="Times New Roman" pitchFamily="18" charset="0"/>
                          <a:cs typeface="Times New Roman" pitchFamily="18" charset="0"/>
                        </a:rPr>
                        <a:t>Prinsens bryllup : </a:t>
                      </a:r>
                    </a:p>
                    <a:p>
                      <a:r>
                        <a:rPr lang="da-DK" sz="1200" b="0" baseline="0" dirty="0" smtClean="0">
                          <a:latin typeface="Times New Roman" pitchFamily="18" charset="0"/>
                          <a:cs typeface="Times New Roman" pitchFamily="18" charset="0"/>
                        </a:rPr>
                        <a:t>”Og den lille Havfrue kyssede hans </a:t>
                      </a:r>
                      <a:r>
                        <a:rPr lang="da-DK" sz="1200" b="0" baseline="0" dirty="0" err="1" smtClean="0">
                          <a:latin typeface="Times New Roman" pitchFamily="18" charset="0"/>
                          <a:cs typeface="Times New Roman" pitchFamily="18" charset="0"/>
                        </a:rPr>
                        <a:t>Haand</a:t>
                      </a:r>
                      <a:r>
                        <a:rPr lang="da-DK" sz="1200" b="0" baseline="0" dirty="0" smtClean="0">
                          <a:latin typeface="Times New Roman" pitchFamily="18" charset="0"/>
                          <a:cs typeface="Times New Roman" pitchFamily="18" charset="0"/>
                        </a:rPr>
                        <a:t>, og hun syntes alt at føle sit Hjerte briste. Hans </a:t>
                      </a:r>
                      <a:r>
                        <a:rPr lang="da-DK" sz="1200" b="0" baseline="0" dirty="0" err="1" smtClean="0">
                          <a:latin typeface="Times New Roman" pitchFamily="18" charset="0"/>
                          <a:cs typeface="Times New Roman" pitchFamily="18" charset="0"/>
                        </a:rPr>
                        <a:t>Bryllups-Morgen</a:t>
                      </a:r>
                      <a:r>
                        <a:rPr lang="da-DK" sz="1200" b="0" baseline="0" dirty="0" smtClean="0">
                          <a:latin typeface="Times New Roman" pitchFamily="18" charset="0"/>
                          <a:cs typeface="Times New Roman" pitchFamily="18" charset="0"/>
                        </a:rPr>
                        <a:t> vilde jo give hende Døden og forvandle hende til Skum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Søen”</a:t>
                      </a:r>
                    </a:p>
                    <a:p>
                      <a:r>
                        <a:rPr lang="da-DK" sz="1200" b="0" baseline="0" dirty="0" smtClean="0">
                          <a:latin typeface="Times New Roman" pitchFamily="18" charset="0"/>
                          <a:cs typeface="Times New Roman" pitchFamily="18" charset="0"/>
                        </a:rPr>
                        <a:t>”Den lille havfrue stod i Silke og Guld og holdt brudens Slæb, </a:t>
                      </a:r>
                      <a:r>
                        <a:rPr lang="da-DK" sz="1200" b="0" baseline="0" dirty="0" err="1" smtClean="0">
                          <a:latin typeface="Times New Roman" pitchFamily="18" charset="0"/>
                          <a:cs typeface="Times New Roman" pitchFamily="18" charset="0"/>
                        </a:rPr>
                        <a:t>mewn</a:t>
                      </a:r>
                      <a:r>
                        <a:rPr lang="da-DK" sz="1200" b="0" baseline="0" dirty="0" smtClean="0">
                          <a:latin typeface="Times New Roman" pitchFamily="18" charset="0"/>
                          <a:cs typeface="Times New Roman" pitchFamily="18" charset="0"/>
                        </a:rPr>
                        <a:t> hendes Øre hørte ikke den festlige Musik, hendes Øje </a:t>
                      </a:r>
                      <a:r>
                        <a:rPr lang="da-DK" sz="1200" b="0" baseline="0" dirty="0" err="1" smtClean="0">
                          <a:latin typeface="Times New Roman" pitchFamily="18" charset="0"/>
                          <a:cs typeface="Times New Roman" pitchFamily="18" charset="0"/>
                        </a:rPr>
                        <a:t>saae</a:t>
                      </a:r>
                      <a:r>
                        <a:rPr lang="da-DK" sz="1200" b="0" baseline="0" dirty="0" smtClean="0">
                          <a:latin typeface="Times New Roman" pitchFamily="18" charset="0"/>
                          <a:cs typeface="Times New Roman" pitchFamily="18" charset="0"/>
                        </a:rPr>
                        <a:t> ikke den hellige </a:t>
                      </a:r>
                      <a:r>
                        <a:rPr lang="da-DK" sz="1200" b="0" baseline="0" dirty="0" err="1" smtClean="0">
                          <a:latin typeface="Times New Roman" pitchFamily="18" charset="0"/>
                          <a:cs typeface="Times New Roman" pitchFamily="18" charset="0"/>
                        </a:rPr>
                        <a:t>Ceremonie</a:t>
                      </a:r>
                      <a:r>
                        <a:rPr lang="da-DK" sz="1200" b="0" baseline="0" dirty="0" smtClean="0">
                          <a:latin typeface="Times New Roman" pitchFamily="18" charset="0"/>
                          <a:cs typeface="Times New Roman" pitchFamily="18" charset="0"/>
                        </a:rPr>
                        <a:t>, hun tænkte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sin </a:t>
                      </a:r>
                      <a:r>
                        <a:rPr lang="da-DK" sz="1200" b="0" baseline="0" dirty="0" err="1" smtClean="0">
                          <a:latin typeface="Times New Roman" pitchFamily="18" charset="0"/>
                          <a:cs typeface="Times New Roman" pitchFamily="18" charset="0"/>
                        </a:rPr>
                        <a:t>Dødenat</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Alt hvad hun havde tabt i denne Verden”</a:t>
                      </a:r>
                    </a:p>
                    <a:p>
                      <a:endParaRPr lang="da-DK" sz="1200" b="0" baseline="0" dirty="0" smtClean="0">
                        <a:latin typeface="Times New Roman" pitchFamily="18" charset="0"/>
                        <a:cs typeface="Times New Roman" pitchFamily="18" charset="0"/>
                      </a:endParaRPr>
                    </a:p>
                    <a:p>
                      <a:endParaRPr lang="da-DK" sz="1200" b="0" u="sng" baseline="0" dirty="0" smtClean="0">
                        <a:latin typeface="Times New Roman" pitchFamily="18" charset="0"/>
                        <a:cs typeface="Times New Roman" pitchFamily="18" charset="0"/>
                      </a:endParaRPr>
                    </a:p>
                    <a:p>
                      <a:endParaRPr lang="da-DK" sz="1200" b="0" u="sng" baseline="0" dirty="0" smtClean="0">
                        <a:latin typeface="Times New Roman" pitchFamily="18" charset="0"/>
                        <a:cs typeface="Times New Roman" pitchFamily="18" charset="0"/>
                      </a:endParaRPr>
                    </a:p>
                    <a:p>
                      <a:endParaRPr lang="da-DK" sz="1200" b="0" u="sng" baseline="0" dirty="0" smtClean="0">
                        <a:latin typeface="Times New Roman" pitchFamily="18" charset="0"/>
                        <a:cs typeface="Times New Roman" pitchFamily="18" charset="0"/>
                      </a:endParaRPr>
                    </a:p>
                    <a:p>
                      <a:endParaRPr lang="da-DK" sz="1200" b="0" u="sng"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Forvandlingens resultater 2  -  Havfruens død</a:t>
                      </a:r>
                    </a:p>
                    <a:p>
                      <a:endParaRPr lang="da-DK" sz="1200" b="0"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”Endnu engang </a:t>
                      </a:r>
                      <a:r>
                        <a:rPr lang="da-DK" sz="1200" b="0" baseline="0" dirty="0" err="1" smtClean="0">
                          <a:latin typeface="Times New Roman" pitchFamily="18" charset="0"/>
                          <a:cs typeface="Times New Roman" pitchFamily="18" charset="0"/>
                        </a:rPr>
                        <a:t>saae</a:t>
                      </a:r>
                      <a:r>
                        <a:rPr lang="da-DK" sz="1200" b="0" baseline="0" dirty="0" smtClean="0">
                          <a:latin typeface="Times New Roman" pitchFamily="18" charset="0"/>
                          <a:cs typeface="Times New Roman" pitchFamily="18" charset="0"/>
                        </a:rPr>
                        <a:t> hun med halvbrustne Blik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Prindsen</a:t>
                      </a:r>
                      <a:r>
                        <a:rPr lang="da-DK" sz="1200" b="0" baseline="0" dirty="0" smtClean="0">
                          <a:latin typeface="Times New Roman" pitchFamily="18" charset="0"/>
                          <a:cs typeface="Times New Roman" pitchFamily="18" charset="0"/>
                        </a:rPr>
                        <a:t>, styrtede sig fra Skibet ned i Havet, og hun følte, hvor hendes Legeme opløste sig i Skum”  Havfruen dør.</a:t>
                      </a:r>
                    </a:p>
                    <a:p>
                      <a:endParaRPr lang="da-DK" sz="1200" b="0" baseline="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txBody>
                  <a:tcPr/>
                </a:tc>
                <a:tc>
                  <a:txBody>
                    <a:bodyPr/>
                    <a:lstStyle/>
                    <a:p>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r>
                        <a:rPr lang="da-DK" sz="1200" b="0" dirty="0" err="1" smtClean="0">
                          <a:latin typeface="Times New Roman" pitchFamily="18" charset="0"/>
                          <a:cs typeface="Times New Roman" pitchFamily="18" charset="0"/>
                        </a:rPr>
                        <a:t>Dr.Faustus</a:t>
                      </a:r>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Nederlag</a:t>
                      </a:r>
                    </a:p>
                    <a:p>
                      <a:r>
                        <a:rPr lang="da-DK" sz="1200" b="0" dirty="0" smtClean="0">
                          <a:latin typeface="Times New Roman" pitchFamily="18" charset="0"/>
                          <a:cs typeface="Times New Roman" pitchFamily="18" charset="0"/>
                        </a:rPr>
                        <a:t>Det kolde liv (Kunsten på bekostning</a:t>
                      </a:r>
                      <a:r>
                        <a:rPr lang="da-DK" sz="1200" b="0" baseline="0" dirty="0" smtClean="0">
                          <a:latin typeface="Times New Roman" pitchFamily="18" charset="0"/>
                          <a:cs typeface="Times New Roman" pitchFamily="18" charset="0"/>
                        </a:rPr>
                        <a:t> af livets varme)</a:t>
                      </a:r>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Hallucinationer</a:t>
                      </a:r>
                    </a:p>
                    <a:p>
                      <a:r>
                        <a:rPr lang="da-DK" sz="1200" b="0" u="none" dirty="0" smtClean="0">
                          <a:latin typeface="Times New Roman" pitchFamily="18" charset="0"/>
                          <a:cs typeface="Times New Roman" pitchFamily="18" charset="0"/>
                        </a:rPr>
                        <a:t>Havfruen som  min søster og søde brud, min </a:t>
                      </a:r>
                      <a:r>
                        <a:rPr lang="da-DK" sz="1200" b="0" u="none" dirty="0" err="1" smtClean="0">
                          <a:latin typeface="Times New Roman" pitchFamily="18" charset="0"/>
                          <a:cs typeface="Times New Roman" pitchFamily="18" charset="0"/>
                        </a:rPr>
                        <a:t>bolerske</a:t>
                      </a:r>
                      <a:r>
                        <a:rPr lang="da-DK" sz="1200" b="0" u="none" dirty="0" smtClean="0">
                          <a:latin typeface="Times New Roman" pitchFamily="18" charset="0"/>
                          <a:cs typeface="Times New Roman" pitchFamily="18" charset="0"/>
                        </a:rPr>
                        <a:t> (539/697)</a:t>
                      </a:r>
                    </a:p>
                    <a:p>
                      <a:r>
                        <a:rPr lang="da-DK" sz="1200" b="0" dirty="0" smtClean="0">
                          <a:latin typeface="Times New Roman" pitchFamily="18" charset="0"/>
                          <a:cs typeface="Times New Roman" pitchFamily="18" charset="0"/>
                        </a:rPr>
                        <a:t>”Det var meget smukke børn. Undertiden løftede deres hår sig som af varm luft og de glattede</a:t>
                      </a:r>
                      <a:r>
                        <a:rPr lang="da-DK" sz="1200" b="0" baseline="0" dirty="0" smtClean="0">
                          <a:latin typeface="Times New Roman" pitchFamily="18" charset="0"/>
                          <a:cs typeface="Times New Roman" pitchFamily="18" charset="0"/>
                        </a:rPr>
                        <a:t> det igen med deres yndige </a:t>
                      </a:r>
                      <a:r>
                        <a:rPr lang="da-DK" sz="1200" b="0" baseline="0" dirty="0" err="1" smtClean="0">
                          <a:latin typeface="Times New Roman" pitchFamily="18" charset="0"/>
                          <a:cs typeface="Times New Roman" pitchFamily="18" charset="0"/>
                        </a:rPr>
                        <a:t>hænder….Af</a:t>
                      </a:r>
                      <a:r>
                        <a:rPr lang="da-DK" sz="1200" b="0" baseline="0" dirty="0" smtClean="0">
                          <a:latin typeface="Times New Roman" pitchFamily="18" charset="0"/>
                          <a:cs typeface="Times New Roman" pitchFamily="18" charset="0"/>
                        </a:rPr>
                        <a:t> deres næsebor kom tit gule orme krybende, løb ned til brystet og forsvandt” (541/700)</a:t>
                      </a:r>
                    </a:p>
                    <a:p>
                      <a:r>
                        <a:rPr lang="da-DK" sz="1200" b="0" u="sng" baseline="0" dirty="0" smtClean="0">
                          <a:latin typeface="Times New Roman" pitchFamily="18" charset="0"/>
                          <a:cs typeface="Times New Roman" pitchFamily="18" charset="0"/>
                        </a:rPr>
                        <a:t>Epileptisk anfald</a:t>
                      </a:r>
                    </a:p>
                    <a:p>
                      <a:r>
                        <a:rPr lang="da-DK" sz="1200" b="0" baseline="0" dirty="0" smtClean="0">
                          <a:latin typeface="Times New Roman" pitchFamily="18" charset="0"/>
                          <a:cs typeface="Times New Roman" pitchFamily="18" charset="0"/>
                        </a:rPr>
                        <a:t>Samtidig åbnede han munden ligesom for at synge, men kun en </a:t>
                      </a:r>
                      <a:r>
                        <a:rPr lang="da-DK" sz="1200" b="0" baseline="0" dirty="0" err="1" smtClean="0">
                          <a:latin typeface="Times New Roman" pitchFamily="18" charset="0"/>
                          <a:cs typeface="Times New Roman" pitchFamily="18" charset="0"/>
                        </a:rPr>
                        <a:t>klagelyd</a:t>
                      </a:r>
                      <a:r>
                        <a:rPr lang="da-DK" sz="1200" b="0" baseline="0" dirty="0" smtClean="0">
                          <a:latin typeface="Times New Roman" pitchFamily="18" charset="0"/>
                          <a:cs typeface="Times New Roman" pitchFamily="18" charset="0"/>
                        </a:rPr>
                        <a:t>, der for evigt er blevet hængende i mine øren, brød frem mellem hans læber; bøjet over instrumentet bredte han armene ud, som om han ville omfavne det med dem og faldt pludselig, som om han havde fået et puf, sidelæns ned fra stolen” (542/701)</a:t>
                      </a:r>
                    </a:p>
                    <a:p>
                      <a:endParaRPr lang="da-DK" sz="1200" b="0"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Forvandlingens resultater 2 -  Adrians vanvid og død</a:t>
                      </a:r>
                    </a:p>
                    <a:p>
                      <a:r>
                        <a:rPr lang="da-DK" sz="1200" b="0" baseline="0" dirty="0" smtClean="0">
                          <a:latin typeface="Times New Roman" pitchFamily="18" charset="0"/>
                          <a:cs typeface="Times New Roman" pitchFamily="18" charset="0"/>
                        </a:rPr>
                        <a:t>”Den erfarne specialists prognose udsagde straks og uden forbehold, at der drejede sig om en sindssygdom, der kun kunne blive værre” (545/575)</a:t>
                      </a:r>
                    </a:p>
                    <a:p>
                      <a:r>
                        <a:rPr lang="da-DK" sz="1200" b="0" baseline="0" dirty="0" err="1" smtClean="0">
                          <a:latin typeface="Times New Roman" pitchFamily="18" charset="0"/>
                          <a:cs typeface="Times New Roman" pitchFamily="18" charset="0"/>
                        </a:rPr>
                        <a:t>ALs</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vanddød</a:t>
                      </a:r>
                      <a:r>
                        <a:rPr lang="da-DK" sz="1200" b="0" baseline="0" dirty="0" smtClean="0">
                          <a:latin typeface="Times New Roman" pitchFamily="18" charset="0"/>
                          <a:cs typeface="Times New Roman" pitchFamily="18" charset="0"/>
                        </a:rPr>
                        <a:t>” ”han havde afført sig sin dragt ved </a:t>
                      </a:r>
                      <a:r>
                        <a:rPr lang="da-DK" sz="1200" b="0" baseline="0" dirty="0" err="1" smtClean="0">
                          <a:latin typeface="Times New Roman" pitchFamily="18" charset="0"/>
                          <a:cs typeface="Times New Roman" pitchFamily="18" charset="0"/>
                        </a:rPr>
                        <a:t>Klamersøen</a:t>
                      </a:r>
                      <a:r>
                        <a:rPr lang="da-DK" sz="1200" b="0" baseline="0" dirty="0" smtClean="0">
                          <a:latin typeface="Times New Roman" pitchFamily="18" charset="0"/>
                          <a:cs typeface="Times New Roman" pitchFamily="18" charset="0"/>
                        </a:rPr>
                        <a:t> og var allerede gået i til halsen i vandet, som hurtigt blev meget dybt. Han var i færd med at forsvinde deri…” (647/708)   ”…den antagelse, at </a:t>
                      </a:r>
                      <a:r>
                        <a:rPr lang="da-DK" sz="1200" b="0" baseline="0" dirty="0" err="1" smtClean="0">
                          <a:latin typeface="Times New Roman" pitchFamily="18" charset="0"/>
                          <a:cs typeface="Times New Roman" pitchFamily="18" charset="0"/>
                        </a:rPr>
                        <a:t>djævlebesværgere</a:t>
                      </a:r>
                      <a:r>
                        <a:rPr lang="da-DK" sz="1200" b="0" baseline="0" dirty="0" smtClean="0">
                          <a:latin typeface="Times New Roman" pitchFamily="18" charset="0"/>
                          <a:cs typeface="Times New Roman" pitchFamily="18" charset="0"/>
                        </a:rPr>
                        <a:t> kunne redde deres sjæl,  idet de ”gav legemet til pris” (545/575)</a:t>
                      </a:r>
                    </a:p>
                    <a:p>
                      <a:r>
                        <a:rPr lang="da-DK" sz="1200" b="0" baseline="0" dirty="0" smtClean="0">
                          <a:latin typeface="Times New Roman" pitchFamily="18" charset="0"/>
                          <a:cs typeface="Times New Roman" pitchFamily="18" charset="0"/>
                        </a:rPr>
                        <a:t>”Han forstod øjensynligt intet af det, som jeg sagde til ham om dagens betydning (AL 50 år) og meningen med mit besøg + den højeste </a:t>
                      </a:r>
                      <a:r>
                        <a:rPr lang="da-DK" sz="1200" b="0" baseline="0" dirty="0" err="1" smtClean="0">
                          <a:latin typeface="Times New Roman" pitchFamily="18" charset="0"/>
                          <a:cs typeface="Times New Roman" pitchFamily="18" charset="0"/>
                        </a:rPr>
                        <a:t>åndsadel</a:t>
                      </a:r>
                      <a:r>
                        <a:rPr lang="da-DK" sz="1200" b="0" baseline="0" dirty="0" smtClean="0">
                          <a:latin typeface="Times New Roman" pitchFamily="18" charset="0"/>
                          <a:cs typeface="Times New Roman" pitchFamily="18" charset="0"/>
                        </a:rPr>
                        <a:t>, hvor ånden er veget bort!” (548-49/709-710)</a:t>
                      </a:r>
                    </a:p>
                    <a:p>
                      <a:r>
                        <a:rPr lang="da-DK" sz="1200" b="0" baseline="0" dirty="0" smtClean="0">
                          <a:latin typeface="Times New Roman" pitchFamily="18" charset="0"/>
                          <a:cs typeface="Times New Roman" pitchFamily="18" charset="0"/>
                        </a:rPr>
                        <a:t>Adrian </a:t>
                      </a:r>
                      <a:r>
                        <a:rPr lang="da-DK" sz="1200" b="0" baseline="0" dirty="0" err="1" smtClean="0">
                          <a:latin typeface="Times New Roman" pitchFamily="18" charset="0"/>
                          <a:cs typeface="Times New Roman" pitchFamily="18" charset="0"/>
                        </a:rPr>
                        <a:t>Leverkühn</a:t>
                      </a:r>
                      <a:r>
                        <a:rPr lang="da-DK" sz="1200" b="0" baseline="0" dirty="0" smtClean="0">
                          <a:latin typeface="Times New Roman" pitchFamily="18" charset="0"/>
                          <a:cs typeface="Times New Roman" pitchFamily="18" charset="0"/>
                        </a:rPr>
                        <a:t> dør 25.august 1940.</a:t>
                      </a:r>
                    </a:p>
                    <a:p>
                      <a:endParaRPr lang="da-DK" sz="1200" b="0" baseline="0" dirty="0" smtClean="0">
                        <a:latin typeface="Times New Roman" pitchFamily="18" charset="0"/>
                        <a:cs typeface="Times New Roman" pitchFamily="18" charset="0"/>
                      </a:endParaRPr>
                    </a:p>
                    <a:p>
                      <a:endParaRPr lang="da-DK" sz="1200" b="0" baseline="0" dirty="0" smtClean="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nvGraphicFramePr>
        <p:xfrm>
          <a:off x="323528" y="404664"/>
          <a:ext cx="8496944" cy="7040880"/>
        </p:xfrm>
        <a:graphic>
          <a:graphicData uri="http://schemas.openxmlformats.org/drawingml/2006/table">
            <a:tbl>
              <a:tblPr firstRow="1" bandRow="1">
                <a:tableStyleId>{5C22544A-7EE6-4342-B048-85BDC9FD1C3A}</a:tableStyleId>
              </a:tblPr>
              <a:tblGrid>
                <a:gridCol w="8496944"/>
              </a:tblGrid>
              <a:tr h="1363176">
                <a:tc>
                  <a:txBody>
                    <a:bodyPr/>
                    <a:lstStyle/>
                    <a:p>
                      <a:r>
                        <a:rPr lang="da-DK" sz="1200" b="0" u="sng" dirty="0" smtClean="0">
                          <a:latin typeface="Times New Roman" pitchFamily="18" charset="0"/>
                          <a:cs typeface="Times New Roman" pitchFamily="18" charset="0"/>
                        </a:rPr>
                        <a:t>Forvandlingens resultater 3  -   Den lille havfrue  -  Fra skum til Ånd – Luftens døtre</a:t>
                      </a:r>
                    </a:p>
                    <a:p>
                      <a:endParaRPr lang="da-DK" sz="1200" b="0"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”Nu steg Solen frem af Havet, </a:t>
                      </a:r>
                      <a:r>
                        <a:rPr lang="da-DK" sz="1200" b="0" dirty="0" err="1" smtClean="0">
                          <a:latin typeface="Times New Roman" pitchFamily="18" charset="0"/>
                          <a:cs typeface="Times New Roman" pitchFamily="18" charset="0"/>
                        </a:rPr>
                        <a:t>Straalerne</a:t>
                      </a:r>
                      <a:r>
                        <a:rPr lang="da-DK" sz="1200" b="0" dirty="0" smtClean="0">
                          <a:latin typeface="Times New Roman" pitchFamily="18" charset="0"/>
                          <a:cs typeface="Times New Roman" pitchFamily="18" charset="0"/>
                        </a:rPr>
                        <a:t> faldt </a:t>
                      </a:r>
                      <a:r>
                        <a:rPr lang="da-DK" sz="1200" b="0" dirty="0" err="1" smtClean="0">
                          <a:latin typeface="Times New Roman" pitchFamily="18" charset="0"/>
                          <a:cs typeface="Times New Roman" pitchFamily="18" charset="0"/>
                        </a:rPr>
                        <a:t>saa</a:t>
                      </a:r>
                      <a:r>
                        <a:rPr lang="da-DK" sz="1200" b="0" dirty="0" smtClean="0">
                          <a:latin typeface="Times New Roman" pitchFamily="18" charset="0"/>
                          <a:cs typeface="Times New Roman" pitchFamily="18" charset="0"/>
                        </a:rPr>
                        <a:t> mildt og </a:t>
                      </a:r>
                      <a:r>
                        <a:rPr lang="da-DK" sz="1200" b="0" dirty="0" err="1" smtClean="0">
                          <a:latin typeface="Times New Roman" pitchFamily="18" charset="0"/>
                          <a:cs typeface="Times New Roman" pitchFamily="18" charset="0"/>
                        </a:rPr>
                        <a:t>saa</a:t>
                      </a:r>
                      <a:r>
                        <a:rPr lang="da-DK" sz="1200" b="0" dirty="0" smtClean="0">
                          <a:latin typeface="Times New Roman" pitchFamily="18" charset="0"/>
                          <a:cs typeface="Times New Roman" pitchFamily="18" charset="0"/>
                        </a:rPr>
                        <a:t> varmt </a:t>
                      </a:r>
                      <a:r>
                        <a:rPr lang="da-DK" sz="1200" b="0" dirty="0" err="1" smtClean="0">
                          <a:latin typeface="Times New Roman" pitchFamily="18" charset="0"/>
                          <a:cs typeface="Times New Roman" pitchFamily="18" charset="0"/>
                        </a:rPr>
                        <a:t>paa</a:t>
                      </a:r>
                      <a:r>
                        <a:rPr lang="da-DK" sz="1200" b="0" dirty="0" smtClean="0">
                          <a:latin typeface="Times New Roman" pitchFamily="18" charset="0"/>
                          <a:cs typeface="Times New Roman" pitchFamily="18" charset="0"/>
                        </a:rPr>
                        <a:t> det </a:t>
                      </a:r>
                      <a:r>
                        <a:rPr lang="da-DK" sz="1200" b="0" dirty="0" err="1" smtClean="0">
                          <a:latin typeface="Times New Roman" pitchFamily="18" charset="0"/>
                          <a:cs typeface="Times New Roman" pitchFamily="18" charset="0"/>
                        </a:rPr>
                        <a:t>dødskolde</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Havskum</a:t>
                      </a:r>
                      <a:r>
                        <a:rPr lang="da-DK" sz="1200" b="0" dirty="0" smtClean="0">
                          <a:latin typeface="Times New Roman" pitchFamily="18" charset="0"/>
                          <a:cs typeface="Times New Roman" pitchFamily="18" charset="0"/>
                        </a:rPr>
                        <a:t>, og den lille Havfrue følte ikke til Døden, hun </a:t>
                      </a:r>
                      <a:r>
                        <a:rPr lang="da-DK" sz="1200" b="0" dirty="0" err="1" smtClean="0">
                          <a:latin typeface="Times New Roman" pitchFamily="18" charset="0"/>
                          <a:cs typeface="Times New Roman" pitchFamily="18" charset="0"/>
                        </a:rPr>
                        <a:t>saae</a:t>
                      </a:r>
                      <a:r>
                        <a:rPr lang="da-DK" sz="1200" b="0" dirty="0" smtClean="0">
                          <a:latin typeface="Times New Roman" pitchFamily="18" charset="0"/>
                          <a:cs typeface="Times New Roman" pitchFamily="18" charset="0"/>
                        </a:rPr>
                        <a:t> den klare Sol</a:t>
                      </a:r>
                      <a:r>
                        <a:rPr lang="da-DK" sz="1200" b="0" baseline="0" dirty="0" smtClean="0">
                          <a:latin typeface="Times New Roman" pitchFamily="18" charset="0"/>
                          <a:cs typeface="Times New Roman" pitchFamily="18" charset="0"/>
                        </a:rPr>
                        <a:t> og oppe over hende svævede hundrede </a:t>
                      </a:r>
                      <a:r>
                        <a:rPr lang="da-DK" sz="1200" b="0" baseline="0" dirty="0" err="1" smtClean="0">
                          <a:latin typeface="Times New Roman" pitchFamily="18" charset="0"/>
                          <a:cs typeface="Times New Roman" pitchFamily="18" charset="0"/>
                        </a:rPr>
                        <a:t>gjennemsigtige</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deilige</a:t>
                      </a:r>
                      <a:r>
                        <a:rPr lang="da-DK" sz="1200" b="0" baseline="0" dirty="0" smtClean="0">
                          <a:latin typeface="Times New Roman" pitchFamily="18" charset="0"/>
                          <a:cs typeface="Times New Roman" pitchFamily="18" charset="0"/>
                        </a:rPr>
                        <a:t> Skabninger”</a:t>
                      </a:r>
                    </a:p>
                    <a:p>
                      <a:r>
                        <a:rPr lang="da-DK" sz="1200" b="0" baseline="0" dirty="0" smtClean="0">
                          <a:latin typeface="Times New Roman" pitchFamily="18" charset="0"/>
                          <a:cs typeface="Times New Roman" pitchFamily="18" charset="0"/>
                        </a:rPr>
                        <a:t>”Du stakkels lille Havfrue har med dit hele Hjerte stræbt efter det samme (udødelig sjæl), som vi, Du har lidt og </a:t>
                      </a:r>
                      <a:r>
                        <a:rPr lang="da-DK" sz="1200" b="0" baseline="0" dirty="0" err="1" smtClean="0">
                          <a:latin typeface="Times New Roman" pitchFamily="18" charset="0"/>
                          <a:cs typeface="Times New Roman" pitchFamily="18" charset="0"/>
                        </a:rPr>
                        <a:t>taalt</a:t>
                      </a:r>
                      <a:r>
                        <a:rPr lang="da-DK" sz="1200" b="0" baseline="0" dirty="0" smtClean="0">
                          <a:latin typeface="Times New Roman" pitchFamily="18" charset="0"/>
                          <a:cs typeface="Times New Roman" pitchFamily="18" charset="0"/>
                        </a:rPr>
                        <a:t>, hævet Dig til </a:t>
                      </a:r>
                      <a:r>
                        <a:rPr lang="da-DK" sz="1200" b="0" baseline="0" dirty="0" err="1" smtClean="0">
                          <a:latin typeface="Times New Roman" pitchFamily="18" charset="0"/>
                          <a:cs typeface="Times New Roman" pitchFamily="18" charset="0"/>
                        </a:rPr>
                        <a:t>Luftaandernes</a:t>
                      </a:r>
                      <a:r>
                        <a:rPr lang="da-DK" sz="1200" b="0" baseline="0" dirty="0" smtClean="0">
                          <a:latin typeface="Times New Roman" pitchFamily="18" charset="0"/>
                          <a:cs typeface="Times New Roman" pitchFamily="18" charset="0"/>
                        </a:rPr>
                        <a:t> Verden, nu kan du selv </a:t>
                      </a:r>
                      <a:r>
                        <a:rPr lang="da-DK" sz="1200" b="0" baseline="0" dirty="0" err="1" smtClean="0">
                          <a:latin typeface="Times New Roman" pitchFamily="18" charset="0"/>
                          <a:cs typeface="Times New Roman" pitchFamily="18" charset="0"/>
                        </a:rPr>
                        <a:t>gjennem</a:t>
                      </a:r>
                      <a:r>
                        <a:rPr lang="da-DK" sz="1200" b="0" baseline="0" dirty="0" smtClean="0">
                          <a:latin typeface="Times New Roman" pitchFamily="18" charset="0"/>
                          <a:cs typeface="Times New Roman" pitchFamily="18" charset="0"/>
                        </a:rPr>
                        <a:t> gode </a:t>
                      </a:r>
                      <a:r>
                        <a:rPr lang="da-DK" sz="1200" b="0" baseline="0" dirty="0" err="1" smtClean="0">
                          <a:latin typeface="Times New Roman" pitchFamily="18" charset="0"/>
                          <a:cs typeface="Times New Roman" pitchFamily="18" charset="0"/>
                        </a:rPr>
                        <a:t>Gjerninger</a:t>
                      </a:r>
                      <a:r>
                        <a:rPr lang="da-DK" sz="1200" b="0" baseline="0" dirty="0" smtClean="0">
                          <a:latin typeface="Times New Roman" pitchFamily="18" charset="0"/>
                          <a:cs typeface="Times New Roman" pitchFamily="18" charset="0"/>
                        </a:rPr>
                        <a:t> skabe dig en udødelig Sjæl om tre hundrede </a:t>
                      </a:r>
                      <a:r>
                        <a:rPr lang="da-DK" sz="1200" b="0" baseline="0" dirty="0" err="1" smtClean="0">
                          <a:latin typeface="Times New Roman" pitchFamily="18" charset="0"/>
                          <a:cs typeface="Times New Roman" pitchFamily="18" charset="0"/>
                        </a:rPr>
                        <a:t>Aar</a:t>
                      </a:r>
                      <a:r>
                        <a:rPr lang="da-DK" sz="1200" b="0" baseline="0" dirty="0" smtClean="0">
                          <a:latin typeface="Times New Roman" pitchFamily="18" charset="0"/>
                          <a:cs typeface="Times New Roman" pitchFamily="18" charset="0"/>
                        </a:rPr>
                        <a:t>”.</a:t>
                      </a:r>
                    </a:p>
                    <a:p>
                      <a:r>
                        <a:rPr lang="da-DK" sz="1200" b="0" baseline="0" dirty="0" smtClean="0">
                          <a:latin typeface="Times New Roman" pitchFamily="18" charset="0"/>
                          <a:cs typeface="Times New Roman" pitchFamily="18" charset="0"/>
                        </a:rPr>
                        <a:t>”Og den lille Havfrue løftede sine klare Arme op mod Guds Sol, og for første gang følte hun </a:t>
                      </a:r>
                      <a:r>
                        <a:rPr lang="da-DK" sz="1200" b="0" baseline="0" dirty="0" err="1" smtClean="0">
                          <a:latin typeface="Times New Roman" pitchFamily="18" charset="0"/>
                          <a:cs typeface="Times New Roman" pitchFamily="18" charset="0"/>
                        </a:rPr>
                        <a:t>Taarer</a:t>
                      </a:r>
                      <a:r>
                        <a:rPr lang="da-DK" sz="1200" b="0" baseline="0" dirty="0" smtClean="0">
                          <a:latin typeface="Times New Roman" pitchFamily="18" charset="0"/>
                          <a:cs typeface="Times New Roman" pitchFamily="18" charset="0"/>
                        </a:rPr>
                        <a:t>”.</a:t>
                      </a:r>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sng"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u="sng" kern="1200" dirty="0" smtClean="0">
                          <a:solidFill>
                            <a:schemeClr val="lt1"/>
                          </a:solidFill>
                          <a:latin typeface="Times New Roman" pitchFamily="18" charset="0"/>
                          <a:ea typeface="+mn-ea"/>
                          <a:cs typeface="Times New Roman" pitchFamily="18" charset="0"/>
                        </a:rPr>
                        <a:t>Forvandlingens resultater 3 – Adrian </a:t>
                      </a:r>
                      <a:r>
                        <a:rPr lang="da-DK" sz="1200" b="1" u="sng" kern="1200" dirty="0" err="1" smtClean="0">
                          <a:solidFill>
                            <a:schemeClr val="lt1"/>
                          </a:solidFill>
                          <a:latin typeface="Times New Roman" pitchFamily="18" charset="0"/>
                          <a:ea typeface="+mn-ea"/>
                          <a:cs typeface="Times New Roman" pitchFamily="18" charset="0"/>
                        </a:rPr>
                        <a:t>Leverkühn</a:t>
                      </a:r>
                      <a:r>
                        <a:rPr lang="da-DK" sz="1200" b="1" u="sng" kern="1200" dirty="0" smtClean="0">
                          <a:solidFill>
                            <a:schemeClr val="lt1"/>
                          </a:solidFill>
                          <a:latin typeface="Times New Roman" pitchFamily="18" charset="0"/>
                          <a:ea typeface="+mn-ea"/>
                          <a:cs typeface="Times New Roman" pitchFamily="18" charset="0"/>
                        </a:rPr>
                        <a:t> -  Fra Ånd til skum til ??</a:t>
                      </a:r>
                      <a:endParaRPr lang="da-DK" sz="1200" b="1" kern="1200" dirty="0" smtClean="0">
                        <a:solidFill>
                          <a:schemeClr val="lt1"/>
                        </a:solidFill>
                        <a:latin typeface="Times New Roman" pitchFamily="18" charset="0"/>
                        <a:ea typeface="+mn-ea"/>
                        <a:cs typeface="Times New Roman" pitchFamily="18" charset="0"/>
                      </a:endParaRPr>
                    </a:p>
                    <a:p>
                      <a:r>
                        <a:rPr lang="da-DK" sz="1200" b="1" kern="1200" dirty="0" smtClean="0">
                          <a:solidFill>
                            <a:schemeClr val="lt1"/>
                          </a:solidFill>
                          <a:latin typeface="Times New Roman" pitchFamily="18" charset="0"/>
                          <a:ea typeface="+mn-ea"/>
                          <a:cs typeface="Times New Roman" pitchFamily="18" charset="0"/>
                        </a:rPr>
                        <a:t>HCA redder med andre ord sin Havfrue til slut og tildeler hende den eftertragtede ”udødelige sjæl”.</a:t>
                      </a:r>
                    </a:p>
                    <a:p>
                      <a:r>
                        <a:rPr lang="da-DK" sz="1200" b="1" kern="1200" dirty="0" smtClean="0">
                          <a:solidFill>
                            <a:schemeClr val="lt1"/>
                          </a:solidFill>
                          <a:latin typeface="Times New Roman" pitchFamily="18" charset="0"/>
                          <a:ea typeface="+mn-ea"/>
                          <a:cs typeface="Times New Roman" pitchFamily="18" charset="0"/>
                        </a:rPr>
                        <a:t>Men Adrian – hvordan ser det ud for ham efter døden??</a:t>
                      </a:r>
                    </a:p>
                    <a:p>
                      <a:r>
                        <a:rPr lang="da-DK" sz="1200" b="1" kern="1200" dirty="0" smtClean="0">
                          <a:solidFill>
                            <a:schemeClr val="lt1"/>
                          </a:solidFill>
                          <a:latin typeface="Times New Roman" pitchFamily="18" charset="0"/>
                          <a:ea typeface="+mn-ea"/>
                          <a:cs typeface="Times New Roman" pitchFamily="18" charset="0"/>
                        </a:rPr>
                        <a:t>Adrians liv er i den lige foretagne gennemgang af romanen set i et fatalistisk, dæmonisk lys, et menneske og kunstner, vi egentlig skal have medlidenhed med.</a:t>
                      </a:r>
                    </a:p>
                    <a:p>
                      <a:r>
                        <a:rPr lang="da-DK" sz="1200" b="1" kern="1200" dirty="0" smtClean="0">
                          <a:solidFill>
                            <a:schemeClr val="lt1"/>
                          </a:solidFill>
                          <a:latin typeface="Times New Roman" pitchFamily="18" charset="0"/>
                          <a:ea typeface="+mn-ea"/>
                          <a:cs typeface="Times New Roman" pitchFamily="18" charset="0"/>
                        </a:rPr>
                        <a:t>Hvordan indleder ikke </a:t>
                      </a:r>
                      <a:r>
                        <a:rPr lang="da-DK" sz="1200" b="1" kern="1200" dirty="0" err="1" smtClean="0">
                          <a:solidFill>
                            <a:schemeClr val="lt1"/>
                          </a:solidFill>
                          <a:latin typeface="Times New Roman" pitchFamily="18" charset="0"/>
                          <a:ea typeface="+mn-ea"/>
                          <a:cs typeface="Times New Roman" pitchFamily="18" charset="0"/>
                        </a:rPr>
                        <a:t>Zeitblom</a:t>
                      </a:r>
                      <a:r>
                        <a:rPr lang="da-DK" sz="1200" b="1" kern="1200" dirty="0" smtClean="0">
                          <a:solidFill>
                            <a:schemeClr val="lt1"/>
                          </a:solidFill>
                          <a:latin typeface="Times New Roman" pitchFamily="18" charset="0"/>
                          <a:ea typeface="+mn-ea"/>
                          <a:cs typeface="Times New Roman" pitchFamily="18" charset="0"/>
                        </a:rPr>
                        <a:t> romanen på side et : ”den fortræffelige, af skæbnen så frygteligt hjemsøgte, ophøjede og atter nedstyrtede mand og geniale musiker” (13) og romanens allersidste ord lyder ”Gud være Eders arme sjæl nådig, min ven, mit fædreland!” (549)</a:t>
                      </a:r>
                    </a:p>
                    <a:p>
                      <a:r>
                        <a:rPr lang="da-DK" sz="1200" b="1" kern="1200" dirty="0" smtClean="0">
                          <a:solidFill>
                            <a:schemeClr val="lt1"/>
                          </a:solidFill>
                          <a:latin typeface="Times New Roman" pitchFamily="18" charset="0"/>
                          <a:ea typeface="+mn-ea"/>
                          <a:cs typeface="Times New Roman" pitchFamily="18" charset="0"/>
                        </a:rPr>
                        <a:t> </a:t>
                      </a:r>
                    </a:p>
                    <a:p>
                      <a:r>
                        <a:rPr lang="da-DK" sz="1200" b="1" kern="1200" dirty="0" smtClean="0">
                          <a:solidFill>
                            <a:schemeClr val="lt1"/>
                          </a:solidFill>
                          <a:latin typeface="Times New Roman" pitchFamily="18" charset="0"/>
                          <a:ea typeface="+mn-ea"/>
                          <a:cs typeface="Times New Roman" pitchFamily="18" charset="0"/>
                        </a:rPr>
                        <a:t>Et sådant stakkels menneske har unægtelig frelse behov, og såvel </a:t>
                      </a:r>
                      <a:r>
                        <a:rPr lang="da-DK" sz="1200" b="1" kern="1200" dirty="0" err="1" smtClean="0">
                          <a:solidFill>
                            <a:schemeClr val="lt1"/>
                          </a:solidFill>
                          <a:latin typeface="Times New Roman" pitchFamily="18" charset="0"/>
                          <a:ea typeface="+mn-ea"/>
                          <a:cs typeface="Times New Roman" pitchFamily="18" charset="0"/>
                        </a:rPr>
                        <a:t>Zeitblom</a:t>
                      </a:r>
                      <a:r>
                        <a:rPr lang="da-DK" sz="1200" b="1" kern="1200" dirty="0" smtClean="0">
                          <a:solidFill>
                            <a:schemeClr val="lt1"/>
                          </a:solidFill>
                          <a:latin typeface="Times New Roman" pitchFamily="18" charset="0"/>
                          <a:ea typeface="+mn-ea"/>
                          <a:cs typeface="Times New Roman" pitchFamily="18" charset="0"/>
                        </a:rPr>
                        <a:t> som TM, der jo begge kender Andersens eventyr om Den lille Havfrue, har mod romanens slutning travlt med at finde en mulig frelse – de gode </a:t>
                      </a:r>
                      <a:r>
                        <a:rPr lang="da-DK" sz="1200" b="1" kern="1200" dirty="0" err="1" smtClean="0">
                          <a:solidFill>
                            <a:schemeClr val="lt1"/>
                          </a:solidFill>
                          <a:latin typeface="Times New Roman" pitchFamily="18" charset="0"/>
                          <a:ea typeface="+mn-ea"/>
                          <a:cs typeface="Times New Roman" pitchFamily="18" charset="0"/>
                        </a:rPr>
                        <a:t>Gjerninger</a:t>
                      </a:r>
                      <a:r>
                        <a:rPr lang="da-DK" sz="1200" b="1" kern="1200" dirty="0" smtClean="0">
                          <a:solidFill>
                            <a:schemeClr val="lt1"/>
                          </a:solidFill>
                          <a:latin typeface="Times New Roman" pitchFamily="18" charset="0"/>
                          <a:ea typeface="+mn-ea"/>
                          <a:cs typeface="Times New Roman" pitchFamily="18" charset="0"/>
                        </a:rPr>
                        <a:t> -  for Adrian – den tragiske kunstner.</a:t>
                      </a:r>
                    </a:p>
                    <a:p>
                      <a:r>
                        <a:rPr lang="da-DK" sz="1200" b="1" kern="1200" dirty="0" smtClean="0">
                          <a:solidFill>
                            <a:schemeClr val="lt1"/>
                          </a:solidFill>
                          <a:latin typeface="Times New Roman" pitchFamily="18" charset="0"/>
                          <a:ea typeface="+mn-ea"/>
                          <a:cs typeface="Times New Roman" pitchFamily="18" charset="0"/>
                        </a:rPr>
                        <a:t> </a:t>
                      </a:r>
                    </a:p>
                    <a:p>
                      <a:r>
                        <a:rPr lang="da-DK" sz="1200" b="1" kern="1200" dirty="0" smtClean="0">
                          <a:solidFill>
                            <a:schemeClr val="lt1"/>
                          </a:solidFill>
                          <a:latin typeface="Times New Roman" pitchFamily="18" charset="0"/>
                          <a:ea typeface="+mn-ea"/>
                          <a:cs typeface="Times New Roman" pitchFamily="18" charset="0"/>
                        </a:rPr>
                        <a:t>1.Adrians musik som ”sonoffer til Gud”?  </a:t>
                      </a:r>
                      <a:r>
                        <a:rPr lang="da-DK" sz="1200" b="1" kern="1200" dirty="0" err="1" smtClean="0">
                          <a:solidFill>
                            <a:schemeClr val="lt1"/>
                          </a:solidFill>
                          <a:latin typeface="Times New Roman" pitchFamily="18" charset="0"/>
                          <a:ea typeface="+mn-ea"/>
                          <a:cs typeface="Times New Roman" pitchFamily="18" charset="0"/>
                        </a:rPr>
                        <a:t>Zeitblom</a:t>
                      </a:r>
                      <a:r>
                        <a:rPr lang="da-DK" sz="1200" b="1" kern="1200" dirty="0" smtClean="0">
                          <a:solidFill>
                            <a:schemeClr val="lt1"/>
                          </a:solidFill>
                          <a:latin typeface="Times New Roman" pitchFamily="18" charset="0"/>
                          <a:ea typeface="+mn-ea"/>
                          <a:cs typeface="Times New Roman" pitchFamily="18" charset="0"/>
                        </a:rPr>
                        <a:t> skriver ”….så forstod jeg dog dengang ikke værket (”</a:t>
                      </a:r>
                      <a:r>
                        <a:rPr lang="da-DK" sz="1200" b="1" kern="1200" dirty="0" err="1" smtClean="0">
                          <a:solidFill>
                            <a:schemeClr val="lt1"/>
                          </a:solidFill>
                          <a:latin typeface="Times New Roman" pitchFamily="18" charset="0"/>
                          <a:ea typeface="+mn-ea"/>
                          <a:cs typeface="Times New Roman" pitchFamily="18" charset="0"/>
                        </a:rPr>
                        <a:t>Frühlingsfeyer</a:t>
                      </a:r>
                      <a:r>
                        <a:rPr lang="da-DK" sz="1200" b="1" kern="1200" dirty="0" smtClean="0">
                          <a:solidFill>
                            <a:schemeClr val="lt1"/>
                          </a:solidFill>
                          <a:latin typeface="Times New Roman" pitchFamily="18" charset="0"/>
                          <a:ea typeface="+mn-ea"/>
                          <a:cs typeface="Times New Roman" pitchFamily="18" charset="0"/>
                        </a:rPr>
                        <a:t>” med tekst af </a:t>
                      </a:r>
                      <a:r>
                        <a:rPr lang="da-DK" sz="1200" b="1" kern="1200" dirty="0" err="1" smtClean="0">
                          <a:solidFill>
                            <a:schemeClr val="lt1"/>
                          </a:solidFill>
                          <a:latin typeface="Times New Roman" pitchFamily="18" charset="0"/>
                          <a:ea typeface="+mn-ea"/>
                          <a:cs typeface="Times New Roman" pitchFamily="18" charset="0"/>
                        </a:rPr>
                        <a:t>Klopstock</a:t>
                      </a:r>
                      <a:r>
                        <a:rPr lang="da-DK" sz="1200" b="1" kern="1200" dirty="0" smtClean="0">
                          <a:solidFill>
                            <a:schemeClr val="lt1"/>
                          </a:solidFill>
                          <a:latin typeface="Times New Roman" pitchFamily="18" charset="0"/>
                          <a:ea typeface="+mn-ea"/>
                          <a:cs typeface="Times New Roman" pitchFamily="18" charset="0"/>
                        </a:rPr>
                        <a:t>) i dets sande sjælelige betydning, ikke i dets hemmeligste nød og hensigt, dets angst som søger nåde i </a:t>
                      </a:r>
                      <a:r>
                        <a:rPr lang="da-DK" sz="1200" b="1" kern="1200" dirty="0" err="1" smtClean="0">
                          <a:solidFill>
                            <a:schemeClr val="lt1"/>
                          </a:solidFill>
                          <a:latin typeface="Times New Roman" pitchFamily="18" charset="0"/>
                          <a:ea typeface="+mn-ea"/>
                          <a:cs typeface="Times New Roman" pitchFamily="18" charset="0"/>
                        </a:rPr>
                        <a:t>lovprisningen….en</a:t>
                      </a:r>
                      <a:r>
                        <a:rPr lang="da-DK" sz="1200" b="1" kern="1200" dirty="0" smtClean="0">
                          <a:solidFill>
                            <a:schemeClr val="lt1"/>
                          </a:solidFill>
                          <a:latin typeface="Times New Roman" pitchFamily="18" charset="0"/>
                          <a:ea typeface="+mn-ea"/>
                          <a:cs typeface="Times New Roman" pitchFamily="18" charset="0"/>
                        </a:rPr>
                        <a:t> anråbelse af Gud, et sonoffer, et værk skabt ud fra </a:t>
                      </a:r>
                      <a:r>
                        <a:rPr lang="da-DK" sz="1200" b="1" kern="1200" dirty="0" err="1" smtClean="0">
                          <a:solidFill>
                            <a:schemeClr val="lt1"/>
                          </a:solidFill>
                          <a:latin typeface="Times New Roman" pitchFamily="18" charset="0"/>
                          <a:ea typeface="+mn-ea"/>
                          <a:cs typeface="Times New Roman" pitchFamily="18" charset="0"/>
                        </a:rPr>
                        <a:t>attritio</a:t>
                      </a:r>
                      <a:r>
                        <a:rPr lang="da-DK" sz="1200" b="1" kern="1200" dirty="0" smtClean="0">
                          <a:solidFill>
                            <a:schemeClr val="lt1"/>
                          </a:solidFill>
                          <a:latin typeface="Times New Roman" pitchFamily="18" charset="0"/>
                          <a:ea typeface="+mn-ea"/>
                          <a:cs typeface="Times New Roman" pitchFamily="18" charset="0"/>
                        </a:rPr>
                        <a:t> </a:t>
                      </a:r>
                      <a:r>
                        <a:rPr lang="da-DK" sz="1200" b="1" kern="1200" dirty="0" err="1" smtClean="0">
                          <a:solidFill>
                            <a:schemeClr val="lt1"/>
                          </a:solidFill>
                          <a:latin typeface="Times New Roman" pitchFamily="18" charset="0"/>
                          <a:ea typeface="+mn-ea"/>
                          <a:cs typeface="Times New Roman" pitchFamily="18" charset="0"/>
                        </a:rPr>
                        <a:t>cordis</a:t>
                      </a:r>
                      <a:r>
                        <a:rPr lang="da-DK" sz="1200" b="1" kern="1200" dirty="0" smtClean="0">
                          <a:solidFill>
                            <a:schemeClr val="lt1"/>
                          </a:solidFill>
                          <a:latin typeface="Times New Roman" pitchFamily="18" charset="0"/>
                          <a:ea typeface="+mn-ea"/>
                          <a:cs typeface="Times New Roman" pitchFamily="18" charset="0"/>
                        </a:rPr>
                        <a:t>”                                  (Bag dette </a:t>
                      </a:r>
                      <a:r>
                        <a:rPr lang="da-DK" sz="1200" b="1" kern="1200" dirty="0" err="1" smtClean="0">
                          <a:solidFill>
                            <a:schemeClr val="lt1"/>
                          </a:solidFill>
                          <a:latin typeface="Times New Roman" pitchFamily="18" charset="0"/>
                          <a:ea typeface="+mn-ea"/>
                          <a:cs typeface="Times New Roman" pitchFamily="18" charset="0"/>
                        </a:rPr>
                        <a:t>frelseshåb</a:t>
                      </a:r>
                      <a:r>
                        <a:rPr lang="da-DK" sz="1200" b="1" kern="1200" dirty="0" smtClean="0">
                          <a:solidFill>
                            <a:schemeClr val="lt1"/>
                          </a:solidFill>
                          <a:latin typeface="Times New Roman" pitchFamily="18" charset="0"/>
                          <a:ea typeface="+mn-ea"/>
                          <a:cs typeface="Times New Roman" pitchFamily="18" charset="0"/>
                        </a:rPr>
                        <a:t> for AL kunne ligge HCAs ”De røde Sko”, hvor Karen i den yderste nød og håbløshed </a:t>
                      </a:r>
                      <a:r>
                        <a:rPr lang="da-DK" sz="1200" b="1" kern="1200" dirty="0" err="1" smtClean="0">
                          <a:solidFill>
                            <a:schemeClr val="lt1"/>
                          </a:solidFill>
                          <a:latin typeface="Times New Roman" pitchFamily="18" charset="0"/>
                          <a:ea typeface="+mn-ea"/>
                          <a:cs typeface="Times New Roman" pitchFamily="18" charset="0"/>
                        </a:rPr>
                        <a:t>pga</a:t>
                      </a:r>
                      <a:r>
                        <a:rPr lang="da-DK" sz="1200" b="1" kern="1200" dirty="0" smtClean="0">
                          <a:solidFill>
                            <a:schemeClr val="lt1"/>
                          </a:solidFill>
                          <a:latin typeface="Times New Roman" pitchFamily="18" charset="0"/>
                          <a:ea typeface="+mn-ea"/>
                          <a:cs typeface="Times New Roman" pitchFamily="18" charset="0"/>
                        </a:rPr>
                        <a:t> hendes helt oprigtige anger, ydmyghed og anråbelse af Gud frelses gennem Guds solskinsnåde (”hendes(Karens) Sjæl fløj </a:t>
                      </a:r>
                      <a:r>
                        <a:rPr lang="da-DK" sz="1200" b="1" kern="1200" dirty="0" err="1" smtClean="0">
                          <a:solidFill>
                            <a:schemeClr val="lt1"/>
                          </a:solidFill>
                          <a:latin typeface="Times New Roman" pitchFamily="18" charset="0"/>
                          <a:ea typeface="+mn-ea"/>
                          <a:cs typeface="Times New Roman" pitchFamily="18" charset="0"/>
                        </a:rPr>
                        <a:t>paa</a:t>
                      </a:r>
                      <a:r>
                        <a:rPr lang="da-DK" sz="1200" b="1" kern="1200" dirty="0" smtClean="0">
                          <a:solidFill>
                            <a:schemeClr val="lt1"/>
                          </a:solidFill>
                          <a:latin typeface="Times New Roman" pitchFamily="18" charset="0"/>
                          <a:ea typeface="+mn-ea"/>
                          <a:cs typeface="Times New Roman" pitchFamily="18" charset="0"/>
                        </a:rPr>
                        <a:t> Solskin til Gud”)  (NB: Karens </a:t>
                      </a:r>
                      <a:r>
                        <a:rPr lang="da-DK" sz="1200" b="1" kern="1200" dirty="0" err="1" smtClean="0">
                          <a:solidFill>
                            <a:schemeClr val="lt1"/>
                          </a:solidFill>
                          <a:latin typeface="Times New Roman" pitchFamily="18" charset="0"/>
                          <a:ea typeface="+mn-ea"/>
                          <a:cs typeface="Times New Roman" pitchFamily="18" charset="0"/>
                        </a:rPr>
                        <a:t>contritio</a:t>
                      </a:r>
                      <a:r>
                        <a:rPr lang="da-DK" sz="1200" b="1" kern="1200" dirty="0" smtClean="0">
                          <a:solidFill>
                            <a:schemeClr val="lt1"/>
                          </a:solidFill>
                          <a:latin typeface="Times New Roman" pitchFamily="18" charset="0"/>
                          <a:ea typeface="+mn-ea"/>
                          <a:cs typeface="Times New Roman" pitchFamily="18" charset="0"/>
                        </a:rPr>
                        <a:t>)</a:t>
                      </a:r>
                    </a:p>
                    <a:p>
                      <a:r>
                        <a:rPr lang="da-DK" sz="1200" b="1" kern="1200" dirty="0" smtClean="0">
                          <a:solidFill>
                            <a:schemeClr val="lt1"/>
                          </a:solidFill>
                          <a:latin typeface="Times New Roman" pitchFamily="18" charset="0"/>
                          <a:ea typeface="+mn-ea"/>
                          <a:cs typeface="Times New Roman" pitchFamily="18" charset="0"/>
                        </a:rPr>
                        <a:t> </a:t>
                      </a:r>
                    </a:p>
                    <a:p>
                      <a:r>
                        <a:rPr lang="da-DK" sz="1200" b="1" kern="1200" dirty="0" smtClean="0">
                          <a:solidFill>
                            <a:schemeClr val="lt1"/>
                          </a:solidFill>
                          <a:latin typeface="Times New Roman" pitchFamily="18" charset="0"/>
                          <a:ea typeface="+mn-ea"/>
                          <a:cs typeface="Times New Roman" pitchFamily="18" charset="0"/>
                        </a:rPr>
                        <a:t>2. Adrians musik som ”Felix Culpa”?  </a:t>
                      </a:r>
                      <a:r>
                        <a:rPr lang="da-DK" sz="1200" b="1" kern="1200" dirty="0" err="1" smtClean="0">
                          <a:solidFill>
                            <a:schemeClr val="lt1"/>
                          </a:solidFill>
                          <a:latin typeface="Times New Roman" pitchFamily="18" charset="0"/>
                          <a:ea typeface="+mn-ea"/>
                          <a:cs typeface="Times New Roman" pitchFamily="18" charset="0"/>
                        </a:rPr>
                        <a:t>Dvs</a:t>
                      </a:r>
                      <a:r>
                        <a:rPr lang="da-DK" sz="1200" b="1" kern="1200" dirty="0" smtClean="0">
                          <a:solidFill>
                            <a:schemeClr val="lt1"/>
                          </a:solidFill>
                          <a:latin typeface="Times New Roman" pitchFamily="18" charset="0"/>
                          <a:ea typeface="+mn-ea"/>
                          <a:cs typeface="Times New Roman" pitchFamily="18" charset="0"/>
                        </a:rPr>
                        <a:t> ”noget, som skabtes i ondskab, ved nåde kan blive godt” (</a:t>
                      </a:r>
                      <a:r>
                        <a:rPr lang="da-DK" sz="1200" b="1" kern="1200" dirty="0" err="1" smtClean="0">
                          <a:solidFill>
                            <a:schemeClr val="lt1"/>
                          </a:solidFill>
                          <a:latin typeface="Times New Roman" pitchFamily="18" charset="0"/>
                          <a:ea typeface="+mn-ea"/>
                          <a:cs typeface="Times New Roman" pitchFamily="18" charset="0"/>
                        </a:rPr>
                        <a:t>jvf</a:t>
                      </a:r>
                      <a:r>
                        <a:rPr lang="da-DK" sz="1200" b="1" kern="1200" dirty="0" smtClean="0">
                          <a:solidFill>
                            <a:schemeClr val="lt1"/>
                          </a:solidFill>
                          <a:latin typeface="Times New Roman" pitchFamily="18" charset="0"/>
                          <a:ea typeface="+mn-ea"/>
                          <a:cs typeface="Times New Roman" pitchFamily="18" charset="0"/>
                        </a:rPr>
                        <a:t> Als første bordelbesøg og </a:t>
                      </a:r>
                      <a:r>
                        <a:rPr lang="da-DK" sz="1200" b="1" kern="1200" dirty="0" err="1" smtClean="0">
                          <a:solidFill>
                            <a:schemeClr val="lt1"/>
                          </a:solidFill>
                          <a:latin typeface="Times New Roman" pitchFamily="18" charset="0"/>
                          <a:ea typeface="+mn-ea"/>
                          <a:cs typeface="Times New Roman" pitchFamily="18" charset="0"/>
                        </a:rPr>
                        <a:t>Freischütz-citatet</a:t>
                      </a:r>
                      <a:r>
                        <a:rPr lang="da-DK" sz="1200" b="1" kern="1200" dirty="0" smtClean="0">
                          <a:solidFill>
                            <a:schemeClr val="lt1"/>
                          </a:solidFill>
                          <a:latin typeface="Times New Roman" pitchFamily="18" charset="0"/>
                          <a:ea typeface="+mn-ea"/>
                          <a:cs typeface="Times New Roman" pitchFamily="18" charset="0"/>
                        </a:rPr>
                        <a:t> på klaveret)</a:t>
                      </a:r>
                    </a:p>
                    <a:p>
                      <a:r>
                        <a:rPr lang="da-DK" sz="1200" b="1" kern="1200" dirty="0" smtClean="0">
                          <a:solidFill>
                            <a:schemeClr val="lt1"/>
                          </a:solidFill>
                          <a:latin typeface="Times New Roman" pitchFamily="18" charset="0"/>
                          <a:ea typeface="+mn-ea"/>
                          <a:cs typeface="Times New Roman" pitchFamily="18" charset="0"/>
                        </a:rPr>
                        <a:t>3.Adrians musik som vanvid for de sunde?  Djævlen ”Du vil lede, du vil slå an til fremtidens march, drengene vil sværge til dit navn- de, der takket være dit vanvid ikke længere behøver at være vanvittige. Af dit vanvid vil de nære sig i sundhed, og i dem vil du være rask”.</a:t>
                      </a:r>
                    </a:p>
                    <a:p>
                      <a:r>
                        <a:rPr lang="da-DK" sz="1200" b="1" kern="1200" dirty="0" smtClean="0">
                          <a:solidFill>
                            <a:schemeClr val="lt1"/>
                          </a:solidFill>
                          <a:latin typeface="Times New Roman" pitchFamily="18" charset="0"/>
                          <a:ea typeface="+mn-ea"/>
                          <a:cs typeface="Times New Roman" pitchFamily="18" charset="0"/>
                        </a:rPr>
                        <a:t>4.Adrians musik rummer et spirende håb, et håb hinsides håbløsheden, et under, der går over al forstand, en cellos høje </a:t>
                      </a:r>
                      <a:r>
                        <a:rPr lang="da-DK" sz="1200" b="1" kern="1200" dirty="0" err="1" smtClean="0">
                          <a:solidFill>
                            <a:schemeClr val="lt1"/>
                          </a:solidFill>
                          <a:latin typeface="Times New Roman" pitchFamily="18" charset="0"/>
                          <a:ea typeface="+mn-ea"/>
                          <a:cs typeface="Times New Roman" pitchFamily="18" charset="0"/>
                        </a:rPr>
                        <a:t>g…står</a:t>
                      </a:r>
                      <a:r>
                        <a:rPr lang="da-DK" sz="1200" b="1" kern="1200" dirty="0" smtClean="0">
                          <a:solidFill>
                            <a:schemeClr val="lt1"/>
                          </a:solidFill>
                          <a:latin typeface="Times New Roman" pitchFamily="18" charset="0"/>
                          <a:ea typeface="+mn-ea"/>
                          <a:cs typeface="Times New Roman" pitchFamily="18" charset="0"/>
                        </a:rPr>
                        <a:t> som et lys i natten. </a:t>
                      </a:r>
                      <a:r>
                        <a:rPr lang="da-DK" sz="1200" b="1" kern="1200" dirty="0" err="1" smtClean="0">
                          <a:solidFill>
                            <a:schemeClr val="lt1"/>
                          </a:solidFill>
                          <a:latin typeface="Times New Roman" pitchFamily="18" charset="0"/>
                          <a:ea typeface="+mn-ea"/>
                          <a:cs typeface="Times New Roman" pitchFamily="18" charset="0"/>
                        </a:rPr>
                        <a:t>Jvf</a:t>
                      </a:r>
                      <a:r>
                        <a:rPr lang="da-DK" sz="1200" b="1" kern="1200" dirty="0" smtClean="0">
                          <a:solidFill>
                            <a:schemeClr val="lt1"/>
                          </a:solidFill>
                          <a:latin typeface="Times New Roman" pitchFamily="18" charset="0"/>
                          <a:ea typeface="+mn-ea"/>
                          <a:cs typeface="Times New Roman" pitchFamily="18" charset="0"/>
                        </a:rPr>
                        <a:t> Den lille Havfrue, der også reddes af HCA ”hinsides håbløsheden”.</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sng"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dirty="0" smtClean="0">
                          <a:latin typeface="Times New Roman" pitchFamily="18" charset="0"/>
                          <a:cs typeface="Times New Roman" pitchFamily="18" charset="0"/>
                        </a:rPr>
                        <a:t>,</a:t>
                      </a:r>
                      <a:endParaRPr lang="da-DK" sz="1200" b="0" u="none" baseline="0" dirty="0" smtClean="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400" dirty="0" smtClean="0"/>
              <a:t>”Og den lille Havfrue løftede sine Arme op mod Guds Sol”</a:t>
            </a:r>
            <a:br>
              <a:rPr lang="da-DK" sz="2400" dirty="0" smtClean="0"/>
            </a:br>
            <a:r>
              <a:rPr lang="da-DK" sz="2400" dirty="0" smtClean="0"/>
              <a:t>                                                                         </a:t>
            </a:r>
            <a:r>
              <a:rPr lang="da-DK" sz="1200" dirty="0" smtClean="0"/>
              <a:t>Corneille, La </a:t>
            </a:r>
            <a:r>
              <a:rPr lang="da-DK" sz="1200" dirty="0" err="1" smtClean="0"/>
              <a:t>Petite</a:t>
            </a:r>
            <a:r>
              <a:rPr lang="da-DK" sz="1200" dirty="0" smtClean="0"/>
              <a:t> Sirene, 1984</a:t>
            </a:r>
            <a:endParaRPr lang="da-DK" sz="2400" dirty="0"/>
          </a:p>
        </p:txBody>
      </p:sp>
      <p:pic>
        <p:nvPicPr>
          <p:cNvPr id="4" name="Pladsholder til indhold 3" descr="scan0005.jpg"/>
          <p:cNvPicPr>
            <a:picLocks noGrp="1" noChangeAspect="1"/>
          </p:cNvPicPr>
          <p:nvPr>
            <p:ph idx="1"/>
          </p:nvPr>
        </p:nvPicPr>
        <p:blipFill>
          <a:blip r:embed="rId2" cstate="print"/>
          <a:stretch>
            <a:fillRect/>
          </a:stretch>
        </p:blipFill>
        <p:spPr>
          <a:xfrm>
            <a:off x="2846230" y="1600200"/>
            <a:ext cx="3451539"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467544" y="620688"/>
            <a:ext cx="7848872" cy="4893647"/>
          </a:xfrm>
          <a:prstGeom prst="rect">
            <a:avLst/>
          </a:prstGeom>
          <a:noFill/>
        </p:spPr>
        <p:txBody>
          <a:bodyPr wrap="square" rtlCol="0">
            <a:spAutoFit/>
          </a:bodyPr>
          <a:lstStyle/>
          <a:p>
            <a:r>
              <a:rPr lang="da-DK" sz="1200" u="sng" dirty="0" smtClean="0">
                <a:latin typeface="Times New Roman" pitchFamily="18" charset="0"/>
                <a:cs typeface="Times New Roman" pitchFamily="18" charset="0"/>
              </a:rPr>
              <a:t>6. Adrian </a:t>
            </a:r>
            <a:r>
              <a:rPr lang="da-DK" sz="1200" u="sng" dirty="0" err="1" smtClean="0">
                <a:latin typeface="Times New Roman" pitchFamily="18" charset="0"/>
                <a:cs typeface="Times New Roman" pitchFamily="18" charset="0"/>
              </a:rPr>
              <a:t>Leverkühn</a:t>
            </a:r>
            <a:r>
              <a:rPr lang="da-DK" sz="1200" u="sng" dirty="0" smtClean="0">
                <a:latin typeface="Times New Roman" pitchFamily="18" charset="0"/>
                <a:cs typeface="Times New Roman" pitchFamily="18" charset="0"/>
              </a:rPr>
              <a:t>  -  en heroisk kunstner?</a:t>
            </a:r>
          </a:p>
          <a:p>
            <a:r>
              <a:rPr lang="da-DK" sz="1200" dirty="0" smtClean="0">
                <a:latin typeface="Times New Roman" pitchFamily="18" charset="0"/>
                <a:cs typeface="Times New Roman" pitchFamily="18" charset="0"/>
              </a:rPr>
              <a:t>Drevet af hovmod og ærgerrighed stræber AL efter ”gennembruddet”, og </a:t>
            </a:r>
            <a:r>
              <a:rPr lang="da-DK" sz="1200" b="1" dirty="0" smtClean="0">
                <a:latin typeface="Times New Roman" pitchFamily="18" charset="0"/>
                <a:cs typeface="Times New Roman" pitchFamily="18" charset="0"/>
              </a:rPr>
              <a:t>ligesom H</a:t>
            </a:r>
            <a:r>
              <a:rPr lang="da-DK" sz="1200" dirty="0" smtClean="0">
                <a:latin typeface="Times New Roman" pitchFamily="18" charset="0"/>
                <a:cs typeface="Times New Roman" pitchFamily="18" charset="0"/>
              </a:rPr>
              <a:t> kaster AL sig ud i et uhyre dristigt eksperiment, villig til at betale alt, menneskelige og sociale relationer, ja risikere vanvid og døden til sidst for indsatsen. Med vilje pådrager AL sig syfilis, og i sin djævle-monolog når han som konklusion på sine overvejelser til en bekræftelse af sine valg og deres konsekvenser (menneskelige følelser, du må </a:t>
            </a:r>
            <a:r>
              <a:rPr lang="da-DK" sz="1200" dirty="0" err="1" smtClean="0">
                <a:latin typeface="Times New Roman" pitchFamily="18" charset="0"/>
                <a:cs typeface="Times New Roman" pitchFamily="18" charset="0"/>
              </a:rPr>
              <a:t>ei</a:t>
            </a:r>
            <a:r>
              <a:rPr lang="da-DK" sz="1200" dirty="0" smtClean="0">
                <a:latin typeface="Times New Roman" pitchFamily="18" charset="0"/>
                <a:cs typeface="Times New Roman" pitchFamily="18" charset="0"/>
              </a:rPr>
              <a:t> elske). </a:t>
            </a:r>
            <a:r>
              <a:rPr lang="da-DK" sz="1200" b="1" dirty="0" smtClean="0">
                <a:latin typeface="Times New Roman" pitchFamily="18" charset="0"/>
                <a:cs typeface="Times New Roman" pitchFamily="18" charset="0"/>
              </a:rPr>
              <a:t>Som H</a:t>
            </a:r>
            <a:r>
              <a:rPr lang="da-DK" sz="1200" dirty="0" smtClean="0">
                <a:latin typeface="Times New Roman" pitchFamily="18" charset="0"/>
                <a:cs typeface="Times New Roman" pitchFamily="18" charset="0"/>
              </a:rPr>
              <a:t> opnår AL sin forvandling, sit gennembrud, og betaler prisen til slut.</a:t>
            </a:r>
          </a:p>
          <a:p>
            <a:r>
              <a:rPr lang="da-DK" sz="1200" b="1" u="sng" dirty="0" smtClean="0">
                <a:latin typeface="Times New Roman" pitchFamily="18" charset="0"/>
                <a:cs typeface="Times New Roman" pitchFamily="18" charset="0"/>
              </a:rPr>
              <a:t>I det følgende vil jeg prøve at underbygge denne opfattelse af AL med H-spor i romanen</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a:t>
            </a:r>
          </a:p>
          <a:p>
            <a:r>
              <a:rPr lang="da-DK" sz="1200" b="1" dirty="0" smtClean="0">
                <a:latin typeface="Times New Roman" pitchFamily="18" charset="0"/>
                <a:cs typeface="Times New Roman" pitchFamily="18" charset="0"/>
              </a:rPr>
              <a:t>Adrian </a:t>
            </a:r>
            <a:r>
              <a:rPr lang="da-DK" sz="1200" b="1" dirty="0" err="1" smtClean="0">
                <a:latin typeface="Times New Roman" pitchFamily="18" charset="0"/>
                <a:cs typeface="Times New Roman" pitchFamily="18" charset="0"/>
              </a:rPr>
              <a:t>Leverkühn</a:t>
            </a:r>
            <a:r>
              <a:rPr lang="da-DK" sz="1200" b="1" dirty="0" smtClean="0">
                <a:latin typeface="Times New Roman" pitchFamily="18" charset="0"/>
                <a:cs typeface="Times New Roman" pitchFamily="18" charset="0"/>
              </a:rPr>
              <a:t> om Havfruen</a:t>
            </a:r>
            <a:r>
              <a:rPr lang="da-DK" sz="1200" dirty="0" smtClean="0">
                <a:latin typeface="Times New Roman" pitchFamily="18" charset="0"/>
                <a:cs typeface="Times New Roman" pitchFamily="18" charset="0"/>
              </a:rPr>
              <a:t>.</a:t>
            </a:r>
            <a:r>
              <a:rPr lang="da-DK" sz="1200" u="sng" dirty="0" smtClean="0">
                <a:latin typeface="Times New Roman" pitchFamily="18" charset="0"/>
                <a:cs typeface="Times New Roman" pitchFamily="18" charset="0"/>
              </a:rPr>
              <a:t>  </a:t>
            </a:r>
            <a:r>
              <a:rPr lang="da-DK" sz="1200" dirty="0" smtClean="0">
                <a:latin typeface="Times New Roman" pitchFamily="18" charset="0"/>
                <a:cs typeface="Times New Roman" pitchFamily="18" charset="0"/>
              </a:rPr>
              <a:t>Om sit tætte forhold til H fortæller AL i en samtale med </a:t>
            </a:r>
            <a:r>
              <a:rPr lang="da-DK" sz="1200" dirty="0" err="1" smtClean="0">
                <a:latin typeface="Times New Roman" pitchFamily="18" charset="0"/>
                <a:cs typeface="Times New Roman" pitchFamily="18" charset="0"/>
              </a:rPr>
              <a:t>Serenus</a:t>
            </a:r>
            <a:r>
              <a:rPr lang="da-DK" sz="1200" dirty="0" smtClean="0">
                <a:latin typeface="Times New Roman" pitchFamily="18" charset="0"/>
                <a:cs typeface="Times New Roman" pitchFamily="18" charset="0"/>
              </a:rPr>
              <a:t>, og jeg citerer fra samtalen </a:t>
            </a:r>
          </a:p>
          <a:p>
            <a:r>
              <a:rPr lang="da-DK" sz="1200" dirty="0" smtClean="0">
                <a:latin typeface="Times New Roman" pitchFamily="18" charset="0"/>
                <a:cs typeface="Times New Roman" pitchFamily="18" charset="0"/>
              </a:rPr>
              <a:t>”den lille havfrue i Andersens eventyr, som han </a:t>
            </a:r>
            <a:r>
              <a:rPr lang="da-DK" sz="1200" b="1" dirty="0" smtClean="0">
                <a:latin typeface="Times New Roman" pitchFamily="18" charset="0"/>
                <a:cs typeface="Times New Roman" pitchFamily="18" charset="0"/>
              </a:rPr>
              <a:t>elskede og beundrede inderligt</a:t>
            </a:r>
            <a:r>
              <a:rPr lang="da-DK" sz="1200" dirty="0" smtClean="0">
                <a:latin typeface="Times New Roman" pitchFamily="18" charset="0"/>
                <a:cs typeface="Times New Roman" pitchFamily="18" charset="0"/>
              </a:rPr>
              <a:t>”                                                                                                  </a:t>
            </a:r>
            <a:r>
              <a:rPr lang="da-DK" sz="1200" i="1" dirty="0" smtClean="0">
                <a:latin typeface="Times New Roman" pitchFamily="18" charset="0"/>
                <a:cs typeface="Times New Roman" pitchFamily="18" charset="0"/>
              </a:rPr>
              <a:t>Dette er stærke ord fra et køligt, ret lidenskabsløst menneske</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”ikke mindst den virkelig fortrinlige skildring af </a:t>
            </a:r>
            <a:r>
              <a:rPr lang="da-DK" sz="1200" b="1" dirty="0" err="1" smtClean="0">
                <a:latin typeface="Times New Roman" pitchFamily="18" charset="0"/>
                <a:cs typeface="Times New Roman" pitchFamily="18" charset="0"/>
              </a:rPr>
              <a:t>havheksens</a:t>
            </a:r>
            <a:r>
              <a:rPr lang="da-DK" sz="1200" b="1" dirty="0" smtClean="0">
                <a:latin typeface="Times New Roman" pitchFamily="18" charset="0"/>
                <a:cs typeface="Times New Roman" pitchFamily="18" charset="0"/>
              </a:rPr>
              <a:t> afskyelige domæne</a:t>
            </a:r>
            <a:r>
              <a:rPr lang="da-DK" sz="1200" dirty="0" smtClean="0">
                <a:latin typeface="Times New Roman" pitchFamily="18" charset="0"/>
                <a:cs typeface="Times New Roman" pitchFamily="18" charset="0"/>
              </a:rPr>
              <a:t>”                                                                                       </a:t>
            </a:r>
            <a:r>
              <a:rPr lang="da-DK" sz="1200" i="1" dirty="0" smtClean="0">
                <a:latin typeface="Times New Roman" pitchFamily="18" charset="0"/>
                <a:cs typeface="Times New Roman" pitchFamily="18" charset="0"/>
              </a:rPr>
              <a:t>Læg mærke til hvad AL især hæfter sig ved : </a:t>
            </a:r>
            <a:r>
              <a:rPr lang="da-DK" sz="1200" i="1" dirty="0" err="1" smtClean="0">
                <a:latin typeface="Times New Roman" pitchFamily="18" charset="0"/>
                <a:cs typeface="Times New Roman" pitchFamily="18" charset="0"/>
              </a:rPr>
              <a:t>Hs</a:t>
            </a:r>
            <a:r>
              <a:rPr lang="da-DK" sz="1200" i="1" dirty="0" smtClean="0">
                <a:latin typeface="Times New Roman" pitchFamily="18" charset="0"/>
                <a:cs typeface="Times New Roman" pitchFamily="18" charset="0"/>
              </a:rPr>
              <a:t> store mod og beslutsomhed ved at opsøge dæmoniske kræfter i sit forsøg på at opnå forvandlingen</a:t>
            </a:r>
            <a:r>
              <a:rPr lang="da-DK" sz="1200" dirty="0" smtClean="0">
                <a:latin typeface="Times New Roman" pitchFamily="18" charset="0"/>
                <a:cs typeface="Times New Roman" pitchFamily="18" charset="0"/>
              </a:rPr>
              <a:t>                                                   </a:t>
            </a:r>
          </a:p>
          <a:p>
            <a:r>
              <a:rPr lang="da-DK" sz="1200" dirty="0" smtClean="0">
                <a:latin typeface="Times New Roman" pitchFamily="18" charset="0"/>
                <a:cs typeface="Times New Roman" pitchFamily="18" charset="0"/>
              </a:rPr>
              <a:t>”Han legede med </a:t>
            </a:r>
            <a:r>
              <a:rPr lang="da-DK" sz="1200" b="1" dirty="0" smtClean="0">
                <a:latin typeface="Times New Roman" pitchFamily="18" charset="0"/>
                <a:cs typeface="Times New Roman" pitchFamily="18" charset="0"/>
              </a:rPr>
              <a:t>sammenligningen mellem de knivskarpe smerter</a:t>
            </a:r>
            <a:r>
              <a:rPr lang="da-DK" sz="1200" dirty="0" smtClean="0">
                <a:latin typeface="Times New Roman" pitchFamily="18" charset="0"/>
                <a:cs typeface="Times New Roman" pitchFamily="18" charset="0"/>
              </a:rPr>
              <a:t>, som den </a:t>
            </a:r>
            <a:r>
              <a:rPr lang="da-DK" sz="1200" b="1" dirty="0" smtClean="0">
                <a:latin typeface="Times New Roman" pitchFamily="18" charset="0"/>
                <a:cs typeface="Times New Roman" pitchFamily="18" charset="0"/>
              </a:rPr>
              <a:t>stumme</a:t>
            </a:r>
            <a:r>
              <a:rPr lang="da-DK" sz="1200" dirty="0" smtClean="0">
                <a:latin typeface="Times New Roman" pitchFamily="18" charset="0"/>
                <a:cs typeface="Times New Roman" pitchFamily="18" charset="0"/>
              </a:rPr>
              <a:t> skønhed havde været rede til at </a:t>
            </a:r>
            <a:r>
              <a:rPr lang="da-DK" sz="1200" dirty="0" err="1" smtClean="0">
                <a:latin typeface="Times New Roman" pitchFamily="18" charset="0"/>
                <a:cs typeface="Times New Roman" pitchFamily="18" charset="0"/>
              </a:rPr>
              <a:t>tåle….og</a:t>
            </a:r>
            <a:r>
              <a:rPr lang="da-DK" sz="1200" dirty="0" smtClean="0">
                <a:latin typeface="Times New Roman" pitchFamily="18" charset="0"/>
                <a:cs typeface="Times New Roman" pitchFamily="18" charset="0"/>
              </a:rPr>
              <a:t> den, som han selv uafladeligt måtte udstå…”                                                                                                                                                          </a:t>
            </a:r>
            <a:r>
              <a:rPr lang="da-DK" sz="1200" i="1" dirty="0" err="1" smtClean="0">
                <a:latin typeface="Times New Roman" pitchFamily="18" charset="0"/>
                <a:cs typeface="Times New Roman" pitchFamily="18" charset="0"/>
              </a:rPr>
              <a:t>ALs</a:t>
            </a:r>
            <a:r>
              <a:rPr lang="da-DK" sz="1200" i="1" dirty="0" smtClean="0">
                <a:latin typeface="Times New Roman" pitchFamily="18" charset="0"/>
                <a:cs typeface="Times New Roman" pitchFamily="18" charset="0"/>
              </a:rPr>
              <a:t> beslutning.  Bemærk også understregningen af </a:t>
            </a:r>
            <a:r>
              <a:rPr lang="da-DK" sz="1200" i="1" dirty="0" err="1" smtClean="0">
                <a:latin typeface="Times New Roman" pitchFamily="18" charset="0"/>
                <a:cs typeface="Times New Roman" pitchFamily="18" charset="0"/>
              </a:rPr>
              <a:t>Hs</a:t>
            </a:r>
            <a:r>
              <a:rPr lang="da-DK" sz="1200" i="1" dirty="0" smtClean="0">
                <a:latin typeface="Times New Roman" pitchFamily="18" charset="0"/>
                <a:cs typeface="Times New Roman" pitchFamily="18" charset="0"/>
              </a:rPr>
              <a:t> </a:t>
            </a:r>
            <a:r>
              <a:rPr lang="da-DK" sz="1200" i="1" dirty="0" err="1" smtClean="0">
                <a:latin typeface="Times New Roman" pitchFamily="18" charset="0"/>
                <a:cs typeface="Times New Roman" pitchFamily="18" charset="0"/>
              </a:rPr>
              <a:t>stumhed</a:t>
            </a:r>
            <a:r>
              <a:rPr lang="da-DK" sz="1200" i="1" dirty="0" smtClean="0">
                <a:latin typeface="Times New Roman" pitchFamily="18" charset="0"/>
                <a:cs typeface="Times New Roman" pitchFamily="18" charset="0"/>
              </a:rPr>
              <a:t>.  </a:t>
            </a:r>
            <a:r>
              <a:rPr lang="da-DK" sz="1200" i="1" dirty="0" err="1" smtClean="0">
                <a:latin typeface="Times New Roman" pitchFamily="18" charset="0"/>
                <a:cs typeface="Times New Roman" pitchFamily="18" charset="0"/>
              </a:rPr>
              <a:t>Schweigen</a:t>
            </a:r>
            <a:r>
              <a:rPr lang="da-DK" sz="1200" i="1" dirty="0" smtClean="0">
                <a:latin typeface="Times New Roman" pitchFamily="18" charset="0"/>
                <a:cs typeface="Times New Roman" pitchFamily="18" charset="0"/>
              </a:rPr>
              <a:t> </a:t>
            </a:r>
            <a:r>
              <a:rPr lang="da-DK" sz="1200" i="1" dirty="0" err="1" smtClean="0">
                <a:latin typeface="Times New Roman" pitchFamily="18" charset="0"/>
                <a:cs typeface="Times New Roman" pitchFamily="18" charset="0"/>
              </a:rPr>
              <a:t>heisst</a:t>
            </a:r>
            <a:r>
              <a:rPr lang="da-DK" sz="1200" i="1" dirty="0" smtClean="0">
                <a:latin typeface="Times New Roman" pitchFamily="18" charset="0"/>
                <a:cs typeface="Times New Roman" pitchFamily="18" charset="0"/>
              </a:rPr>
              <a:t> es!!</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”en </a:t>
            </a:r>
            <a:r>
              <a:rPr lang="da-DK" sz="1200" b="1" dirty="0" smtClean="0">
                <a:latin typeface="Times New Roman" pitchFamily="18" charset="0"/>
                <a:cs typeface="Times New Roman" pitchFamily="18" charset="0"/>
              </a:rPr>
              <a:t>udødelig sjæl</a:t>
            </a:r>
            <a:r>
              <a:rPr lang="da-DK" sz="1200" dirty="0" smtClean="0">
                <a:latin typeface="Times New Roman" pitchFamily="18" charset="0"/>
                <a:cs typeface="Times New Roman" pitchFamily="18" charset="0"/>
              </a:rPr>
              <a:t> – hvorfor dog? Et ganske tåbeligt ønske. Det er langt mere beroligende at vide, at </a:t>
            </a:r>
            <a:r>
              <a:rPr lang="da-DK" sz="1200" b="1" dirty="0" smtClean="0">
                <a:latin typeface="Times New Roman" pitchFamily="18" charset="0"/>
                <a:cs typeface="Times New Roman" pitchFamily="18" charset="0"/>
              </a:rPr>
              <a:t>man efter døden bliver til skum</a:t>
            </a:r>
            <a:r>
              <a:rPr lang="da-DK" sz="1200" dirty="0" smtClean="0">
                <a:latin typeface="Times New Roman" pitchFamily="18" charset="0"/>
                <a:cs typeface="Times New Roman" pitchFamily="18" charset="0"/>
              </a:rPr>
              <a:t> på havet, sådan som det naturligt tilkommer pigen”  .                                                                                                                    </a:t>
            </a:r>
            <a:r>
              <a:rPr lang="da-DK" sz="1200" i="1" dirty="0" smtClean="0">
                <a:latin typeface="Times New Roman" pitchFamily="18" charset="0"/>
                <a:cs typeface="Times New Roman" pitchFamily="18" charset="0"/>
              </a:rPr>
              <a:t>AL afviser her tilsyneladende HCAs slutning på eventyret. Hvad H og han har indladt sig på har ingen kristen-sentimental slutning.</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”en </a:t>
            </a:r>
            <a:r>
              <a:rPr lang="da-DK" sz="1200" b="1" dirty="0" smtClean="0">
                <a:latin typeface="Times New Roman" pitchFamily="18" charset="0"/>
                <a:cs typeface="Times New Roman" pitchFamily="18" charset="0"/>
              </a:rPr>
              <a:t>rigtig havfrue</a:t>
            </a:r>
            <a:r>
              <a:rPr lang="da-DK" sz="1200" dirty="0" smtClean="0">
                <a:latin typeface="Times New Roman" pitchFamily="18" charset="0"/>
                <a:cs typeface="Times New Roman" pitchFamily="18" charset="0"/>
              </a:rPr>
              <a:t> ville have ….forført ham på </a:t>
            </a:r>
            <a:r>
              <a:rPr lang="da-DK" sz="1200" dirty="0" err="1" smtClean="0">
                <a:latin typeface="Times New Roman" pitchFamily="18" charset="0"/>
                <a:cs typeface="Times New Roman" pitchFamily="18" charset="0"/>
              </a:rPr>
              <a:t>marmor-trappen…..trukket</a:t>
            </a:r>
            <a:r>
              <a:rPr lang="da-DK" sz="1200" dirty="0" smtClean="0">
                <a:latin typeface="Times New Roman" pitchFamily="18" charset="0"/>
                <a:cs typeface="Times New Roman" pitchFamily="18" charset="0"/>
              </a:rPr>
              <a:t> ham ned i vandet og </a:t>
            </a:r>
            <a:r>
              <a:rPr lang="da-DK" sz="1200" b="1" dirty="0" smtClean="0">
                <a:latin typeface="Times New Roman" pitchFamily="18" charset="0"/>
                <a:cs typeface="Times New Roman" pitchFamily="18" charset="0"/>
              </a:rPr>
              <a:t>druknet ham kærligt</a:t>
            </a:r>
            <a:r>
              <a:rPr lang="da-DK" sz="1200" dirty="0" smtClean="0">
                <a:latin typeface="Times New Roman" pitchFamily="18" charset="0"/>
                <a:cs typeface="Times New Roman" pitchFamily="18" charset="0"/>
              </a:rPr>
              <a:t>”.                                                                                                                                   </a:t>
            </a:r>
            <a:r>
              <a:rPr lang="da-DK" sz="1200" i="1" dirty="0" smtClean="0">
                <a:latin typeface="Times New Roman" pitchFamily="18" charset="0"/>
                <a:cs typeface="Times New Roman" pitchFamily="18" charset="0"/>
              </a:rPr>
              <a:t>Nok kan AL identificere sig med H, men ikke helt. Hun mangler en brutal side, kan ikke begå mord.</a:t>
            </a:r>
            <a:endParaRPr lang="da-DK" sz="1200" dirty="0" smtClean="0">
              <a:latin typeface="Times New Roman" pitchFamily="18" charset="0"/>
              <a:cs typeface="Times New Roman" pitchFamily="18" charset="0"/>
            </a:endParaRPr>
          </a:p>
          <a:p>
            <a:endParaRPr lang="da-DK" sz="1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395536" y="404664"/>
            <a:ext cx="8136904" cy="6001643"/>
          </a:xfrm>
          <a:prstGeom prst="rect">
            <a:avLst/>
          </a:prstGeom>
          <a:noFill/>
        </p:spPr>
        <p:txBody>
          <a:bodyPr wrap="square" rtlCol="0">
            <a:spAutoFit/>
          </a:bodyPr>
          <a:lstStyle/>
          <a:p>
            <a:r>
              <a:rPr lang="da-DK" sz="1200" b="1" u="sng" dirty="0" err="1" smtClean="0">
                <a:latin typeface="Times New Roman" pitchFamily="18" charset="0"/>
                <a:cs typeface="Times New Roman" pitchFamily="18" charset="0"/>
              </a:rPr>
              <a:t>Schwester</a:t>
            </a:r>
            <a:r>
              <a:rPr lang="da-DK" sz="1200" b="1" u="sng" dirty="0" smtClean="0">
                <a:latin typeface="Times New Roman" pitchFamily="18" charset="0"/>
                <a:cs typeface="Times New Roman" pitchFamily="18" charset="0"/>
              </a:rPr>
              <a:t> der </a:t>
            </a:r>
            <a:r>
              <a:rPr lang="da-DK" sz="1200" b="1" u="sng" dirty="0" err="1" smtClean="0">
                <a:latin typeface="Times New Roman" pitchFamily="18" charset="0"/>
                <a:cs typeface="Times New Roman" pitchFamily="18" charset="0"/>
              </a:rPr>
              <a:t>Trübsal</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I samtalen med </a:t>
            </a:r>
            <a:r>
              <a:rPr lang="da-DK" sz="1200" dirty="0" err="1" smtClean="0">
                <a:latin typeface="Times New Roman" pitchFamily="18" charset="0"/>
                <a:cs typeface="Times New Roman" pitchFamily="18" charset="0"/>
              </a:rPr>
              <a:t>Serenus</a:t>
            </a:r>
            <a:r>
              <a:rPr lang="da-DK" sz="1200" dirty="0" smtClean="0">
                <a:latin typeface="Times New Roman" pitchFamily="18" charset="0"/>
                <a:cs typeface="Times New Roman" pitchFamily="18" charset="0"/>
              </a:rPr>
              <a:t> anvender AL om H udtrykket ”</a:t>
            </a:r>
            <a:r>
              <a:rPr lang="da-DK" sz="1200" b="1" dirty="0" err="1" smtClean="0">
                <a:latin typeface="Times New Roman" pitchFamily="18" charset="0"/>
                <a:cs typeface="Times New Roman" pitchFamily="18" charset="0"/>
              </a:rPr>
              <a:t>Schwester</a:t>
            </a:r>
            <a:r>
              <a:rPr lang="da-DK" sz="1200" b="1" dirty="0" smtClean="0">
                <a:latin typeface="Times New Roman" pitchFamily="18" charset="0"/>
                <a:cs typeface="Times New Roman" pitchFamily="18" charset="0"/>
              </a:rPr>
              <a:t> der </a:t>
            </a:r>
            <a:r>
              <a:rPr lang="da-DK" sz="1200" b="1" dirty="0" err="1" smtClean="0">
                <a:latin typeface="Times New Roman" pitchFamily="18" charset="0"/>
                <a:cs typeface="Times New Roman" pitchFamily="18" charset="0"/>
              </a:rPr>
              <a:t>Trübsal</a:t>
            </a:r>
            <a:r>
              <a:rPr lang="da-DK" sz="1200" dirty="0" smtClean="0">
                <a:latin typeface="Times New Roman" pitchFamily="18" charset="0"/>
                <a:cs typeface="Times New Roman" pitchFamily="18" charset="0"/>
              </a:rPr>
              <a:t>” om H. Boisen oversætter til ”Søster i Lidelsen” , men der ligger mere i udtrykket.</a:t>
            </a:r>
          </a:p>
          <a:p>
            <a:r>
              <a:rPr lang="da-DK" sz="1200" dirty="0" err="1" smtClean="0">
                <a:latin typeface="Times New Roman" pitchFamily="18" charset="0"/>
                <a:cs typeface="Times New Roman" pitchFamily="18" charset="0"/>
              </a:rPr>
              <a:t>Trübsal</a:t>
            </a:r>
            <a:r>
              <a:rPr lang="da-DK" sz="1200" dirty="0" smtClean="0">
                <a:latin typeface="Times New Roman" pitchFamily="18" charset="0"/>
                <a:cs typeface="Times New Roman" pitchFamily="18" charset="0"/>
              </a:rPr>
              <a:t> dækker over følelser som </a:t>
            </a:r>
            <a:r>
              <a:rPr lang="da-DK" sz="1200" b="1" dirty="0" smtClean="0">
                <a:latin typeface="Times New Roman" pitchFamily="18" charset="0"/>
                <a:cs typeface="Times New Roman" pitchFamily="18" charset="0"/>
              </a:rPr>
              <a:t>bedrøvelse, tungsind, depression</a:t>
            </a:r>
            <a:r>
              <a:rPr lang="da-DK" sz="1200" dirty="0" smtClean="0">
                <a:latin typeface="Times New Roman" pitchFamily="18" charset="0"/>
                <a:cs typeface="Times New Roman" pitchFamily="18" charset="0"/>
              </a:rPr>
              <a:t>, hvilket både H og AL lider af i ”</a:t>
            </a:r>
            <a:r>
              <a:rPr lang="da-DK" sz="1200" b="1" dirty="0" err="1" smtClean="0">
                <a:latin typeface="Times New Roman" pitchFamily="18" charset="0"/>
                <a:cs typeface="Times New Roman" pitchFamily="18" charset="0"/>
              </a:rPr>
              <a:t>Efterforvandlingsfasen</a:t>
            </a:r>
            <a:r>
              <a:rPr lang="da-DK" sz="1200" b="1" dirty="0" smtClean="0">
                <a:latin typeface="Times New Roman" pitchFamily="18" charset="0"/>
                <a:cs typeface="Times New Roman" pitchFamily="18" charset="0"/>
              </a:rPr>
              <a:t>”</a:t>
            </a:r>
            <a:r>
              <a:rPr lang="da-DK" sz="1200" dirty="0" smtClean="0">
                <a:latin typeface="Times New Roman" pitchFamily="18" charset="0"/>
                <a:cs typeface="Times New Roman" pitchFamily="18" charset="0"/>
              </a:rPr>
              <a:t> (H fik ikke prinsen; AL er efter skabelsen af musik dybt nede).</a:t>
            </a:r>
          </a:p>
          <a:p>
            <a:r>
              <a:rPr lang="da-DK" sz="1200" dirty="0" smtClean="0">
                <a:latin typeface="Times New Roman" pitchFamily="18" charset="0"/>
                <a:cs typeface="Times New Roman" pitchFamily="18" charset="0"/>
              </a:rPr>
              <a:t>Als melankoli, sortsyn og nedtrykthed, og især hans iskolde hjerte,  kan også forstås ud fra ”</a:t>
            </a:r>
            <a:r>
              <a:rPr lang="da-DK" sz="1200" b="1" dirty="0" err="1" smtClean="0">
                <a:latin typeface="Times New Roman" pitchFamily="18" charset="0"/>
                <a:cs typeface="Times New Roman" pitchFamily="18" charset="0"/>
              </a:rPr>
              <a:t>Sne-dronningen</a:t>
            </a:r>
            <a:r>
              <a:rPr lang="da-DK" sz="1200" dirty="0" smtClean="0">
                <a:latin typeface="Times New Roman" pitchFamily="18" charset="0"/>
                <a:cs typeface="Times New Roman" pitchFamily="18" charset="0"/>
              </a:rPr>
              <a:t>”. To steder i romanen nævnes om Als øjnes ”</a:t>
            </a:r>
            <a:r>
              <a:rPr lang="da-DK" sz="1200" b="1" dirty="0" smtClean="0">
                <a:latin typeface="Times New Roman" pitchFamily="18" charset="0"/>
                <a:cs typeface="Times New Roman" pitchFamily="18" charset="0"/>
              </a:rPr>
              <a:t>små metalliske stænk</a:t>
            </a:r>
            <a:r>
              <a:rPr lang="da-DK" sz="1200" dirty="0" smtClean="0">
                <a:latin typeface="Times New Roman" pitchFamily="18" charset="0"/>
                <a:cs typeface="Times New Roman" pitchFamily="18" charset="0"/>
              </a:rPr>
              <a:t>” og øjnenes ”</a:t>
            </a:r>
            <a:r>
              <a:rPr lang="da-DK" sz="1200" b="1" dirty="0" err="1" smtClean="0">
                <a:latin typeface="Times New Roman" pitchFamily="18" charset="0"/>
                <a:cs typeface="Times New Roman" pitchFamily="18" charset="0"/>
              </a:rPr>
              <a:t>me-talisk</a:t>
            </a:r>
            <a:r>
              <a:rPr lang="da-DK" sz="1200" b="1" dirty="0" smtClean="0">
                <a:latin typeface="Times New Roman" pitchFamily="18" charset="0"/>
                <a:cs typeface="Times New Roman" pitchFamily="18" charset="0"/>
              </a:rPr>
              <a:t> isprængte dæmring</a:t>
            </a:r>
            <a:r>
              <a:rPr lang="da-DK" sz="1200" dirty="0" smtClean="0">
                <a:latin typeface="Times New Roman" pitchFamily="18" charset="0"/>
                <a:cs typeface="Times New Roman" pitchFamily="18" charset="0"/>
              </a:rPr>
              <a:t>”, ligesom virkningen ”Hjertet blev ligesom en Klump </a:t>
            </a:r>
            <a:r>
              <a:rPr lang="da-DK" sz="1200" dirty="0" err="1" smtClean="0">
                <a:latin typeface="Times New Roman" pitchFamily="18" charset="0"/>
                <a:cs typeface="Times New Roman" pitchFamily="18" charset="0"/>
              </a:rPr>
              <a:t>Iis</a:t>
            </a:r>
            <a:r>
              <a:rPr lang="da-DK" sz="1200" dirty="0" smtClean="0">
                <a:latin typeface="Times New Roman" pitchFamily="18" charset="0"/>
                <a:cs typeface="Times New Roman" pitchFamily="18" charset="0"/>
              </a:rPr>
              <a:t>” passer på AL.                                                                                                                                     </a:t>
            </a:r>
            <a:r>
              <a:rPr lang="da-DK" sz="1200" dirty="0" smtClean="0"/>
              <a:t>Som Kay på Snedronningens slot deltager AL i ”</a:t>
            </a:r>
            <a:r>
              <a:rPr lang="da-DK" sz="1200" b="1" dirty="0" err="1" smtClean="0"/>
              <a:t>Forstands-Iisspillet</a:t>
            </a:r>
            <a:r>
              <a:rPr lang="da-DK" sz="1200" dirty="0" smtClean="0"/>
              <a:t>”, men modsat Kay har AL ingen Gerda til at græde isen bort. Ved sammenbruddet til slut bemærker SZ, ”vi så tårer løbe ned ad hans kinder”, men få sekunder efter er AL trådt ind i </a:t>
            </a:r>
            <a:r>
              <a:rPr lang="da-DK" sz="1200" dirty="0" err="1" smtClean="0"/>
              <a:t>åndsmørket</a:t>
            </a:r>
            <a:r>
              <a:rPr lang="da-DK" sz="1200" dirty="0" smtClean="0"/>
              <a:t>.</a:t>
            </a:r>
          </a:p>
          <a:p>
            <a:endParaRPr lang="da-DK" sz="1200" dirty="0" smtClean="0">
              <a:latin typeface="Times New Roman" pitchFamily="18" charset="0"/>
              <a:cs typeface="Times New Roman" pitchFamily="18" charset="0"/>
            </a:endParaRPr>
          </a:p>
          <a:p>
            <a:r>
              <a:rPr lang="da-DK" sz="1200" b="1" u="sng" dirty="0" smtClean="0">
                <a:latin typeface="Times New Roman" pitchFamily="18" charset="0"/>
                <a:cs typeface="Times New Roman" pitchFamily="18" charset="0"/>
              </a:rPr>
              <a:t>Tilbagevisning af frelse gennem anger</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Ved romanens slutning tilbageviser AL alle tanker og håb om redning for ham. Der er ingen Luftens Døtre, der venter ham.</a:t>
            </a:r>
          </a:p>
          <a:p>
            <a:r>
              <a:rPr lang="da-DK" sz="1200" dirty="0" smtClean="0">
                <a:latin typeface="Times New Roman" pitchFamily="18" charset="0"/>
                <a:cs typeface="Times New Roman" pitchFamily="18" charset="0"/>
              </a:rPr>
              <a:t>”Der ser I, at jeg er fordømt, og at der ikke er nogen forbarmelse over mig”, ligesom han afviser håbet om nåde gennem den totale anger, </a:t>
            </a:r>
            <a:r>
              <a:rPr lang="da-DK" sz="1200" dirty="0" err="1" smtClean="0">
                <a:latin typeface="Times New Roman" pitchFamily="18" charset="0"/>
                <a:cs typeface="Times New Roman" pitchFamily="18" charset="0"/>
              </a:rPr>
              <a:t>contritio</a:t>
            </a:r>
            <a:r>
              <a:rPr lang="da-DK" sz="1200" dirty="0" smtClean="0">
                <a:latin typeface="Times New Roman" pitchFamily="18" charset="0"/>
                <a:cs typeface="Times New Roman" pitchFamily="18" charset="0"/>
              </a:rPr>
              <a:t> ”medens jeg nu kan indse, at en sådan fræk beregning gør en forbarmelse fuldstændig umulig”</a:t>
            </a:r>
          </a:p>
          <a:p>
            <a:pPr>
              <a:defRPr/>
            </a:pPr>
            <a:r>
              <a:rPr lang="da-DK" sz="1200" dirty="0" err="1" smtClean="0">
                <a:latin typeface="Times New Roman" pitchFamily="18" charset="0"/>
                <a:cs typeface="Times New Roman" pitchFamily="18" charset="0"/>
              </a:rPr>
              <a:t>ALs</a:t>
            </a:r>
            <a:r>
              <a:rPr lang="da-DK" sz="1200" dirty="0" smtClean="0">
                <a:latin typeface="Times New Roman" pitchFamily="18" charset="0"/>
                <a:cs typeface="Times New Roman" pitchFamily="18" charset="0"/>
              </a:rPr>
              <a:t> afvisning af </a:t>
            </a:r>
            <a:r>
              <a:rPr lang="da-DK" sz="1200" dirty="0" err="1" smtClean="0">
                <a:latin typeface="Times New Roman" pitchFamily="18" charset="0"/>
                <a:cs typeface="Times New Roman" pitchFamily="18" charset="0"/>
              </a:rPr>
              <a:t>anger-muligheden</a:t>
            </a:r>
            <a:r>
              <a:rPr lang="da-DK" sz="1200" dirty="0" smtClean="0">
                <a:latin typeface="Times New Roman" pitchFamily="18" charset="0"/>
                <a:cs typeface="Times New Roman" pitchFamily="18" charset="0"/>
              </a:rPr>
              <a:t> står i direkte modsætning til HCAs ”De røde Sko”  - som Djævlen refererer til i sin samtale med AL (266/341 ). Om den hovmodige, men til sidst inderligt angrende Karen i eventyret hedder det : ”..nu var hun forladt af Alle og forbandet af Guds Engel”, ”og hun forfærdedes og vendte om og angrede ret i Hjertet sin Synd”, ”og hun løftede med </a:t>
            </a:r>
            <a:r>
              <a:rPr lang="da-DK" sz="1200" dirty="0" err="1" smtClean="0">
                <a:latin typeface="Times New Roman" pitchFamily="18" charset="0"/>
                <a:cs typeface="Times New Roman" pitchFamily="18" charset="0"/>
              </a:rPr>
              <a:t>Taarer</a:t>
            </a:r>
            <a:r>
              <a:rPr lang="da-DK" sz="1200" dirty="0" smtClean="0">
                <a:latin typeface="Times New Roman" pitchFamily="18" charset="0"/>
                <a:cs typeface="Times New Roman" pitchFamily="18" charset="0"/>
              </a:rPr>
              <a:t> sit Ansigt og sagde : ”O, Gud </a:t>
            </a:r>
            <a:r>
              <a:rPr lang="da-DK" sz="1200" dirty="0" err="1" smtClean="0">
                <a:latin typeface="Times New Roman" pitchFamily="18" charset="0"/>
                <a:cs typeface="Times New Roman" pitchFamily="18" charset="0"/>
              </a:rPr>
              <a:t>hjelpe</a:t>
            </a:r>
            <a:r>
              <a:rPr lang="da-DK" sz="1200" dirty="0" smtClean="0">
                <a:latin typeface="Times New Roman" pitchFamily="18" charset="0"/>
                <a:cs typeface="Times New Roman" pitchFamily="18" charset="0"/>
              </a:rPr>
              <a:t> mig!”, hendes Sjæl fløj </a:t>
            </a:r>
            <a:r>
              <a:rPr lang="da-DK" sz="1200" dirty="0" err="1" smtClean="0">
                <a:latin typeface="Times New Roman" pitchFamily="18" charset="0"/>
                <a:cs typeface="Times New Roman" pitchFamily="18" charset="0"/>
              </a:rPr>
              <a:t>paa</a:t>
            </a:r>
            <a:r>
              <a:rPr lang="da-DK" sz="1200" dirty="0" smtClean="0">
                <a:latin typeface="Times New Roman" pitchFamily="18" charset="0"/>
                <a:cs typeface="Times New Roman" pitchFamily="18" charset="0"/>
              </a:rPr>
              <a:t> Solskin til Gud</a:t>
            </a:r>
          </a:p>
          <a:p>
            <a:pPr>
              <a:defRPr/>
            </a:pPr>
            <a:endParaRPr lang="da-DK" sz="1200" dirty="0" smtClean="0">
              <a:latin typeface="Times New Roman" pitchFamily="18" charset="0"/>
              <a:cs typeface="Times New Roman" pitchFamily="18" charset="0"/>
            </a:endParaRPr>
          </a:p>
          <a:p>
            <a:r>
              <a:rPr lang="da-DK" sz="1200" b="1" u="sng" dirty="0" smtClean="0">
                <a:latin typeface="Times New Roman" pitchFamily="18" charset="0"/>
                <a:cs typeface="Times New Roman" pitchFamily="18" charset="0"/>
              </a:rPr>
              <a:t>Havsens bund</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Som et eksempel på den heroiske kunstners bevidsthed om sin egen situation, kan nævnes brugen af udtrykket ”Havsens </a:t>
            </a:r>
            <a:r>
              <a:rPr lang="da-DK" sz="1200" dirty="0" err="1" smtClean="0">
                <a:latin typeface="Times New Roman" pitchFamily="18" charset="0"/>
                <a:cs typeface="Times New Roman" pitchFamily="18" charset="0"/>
              </a:rPr>
              <a:t>Bund”i</a:t>
            </a:r>
            <a:r>
              <a:rPr lang="da-DK" sz="1200" dirty="0" smtClean="0">
                <a:latin typeface="Times New Roman" pitchFamily="18" charset="0"/>
                <a:cs typeface="Times New Roman" pitchFamily="18" charset="0"/>
              </a:rPr>
              <a:t> de to tekster. Over for en undrende </a:t>
            </a:r>
            <a:r>
              <a:rPr lang="da-DK" sz="1200" dirty="0" err="1" smtClean="0">
                <a:latin typeface="Times New Roman" pitchFamily="18" charset="0"/>
                <a:cs typeface="Times New Roman" pitchFamily="18" charset="0"/>
              </a:rPr>
              <a:t>Serenus</a:t>
            </a:r>
            <a:r>
              <a:rPr lang="da-DK" sz="1200" dirty="0" smtClean="0">
                <a:latin typeface="Times New Roman" pitchFamily="18" charset="0"/>
                <a:cs typeface="Times New Roman" pitchFamily="18" charset="0"/>
              </a:rPr>
              <a:t> skildrer AL en </a:t>
            </a:r>
            <a:r>
              <a:rPr lang="da-DK" sz="1200" b="1" dirty="0" err="1" smtClean="0">
                <a:latin typeface="Times New Roman" pitchFamily="18" charset="0"/>
                <a:cs typeface="Times New Roman" pitchFamily="18" charset="0"/>
              </a:rPr>
              <a:t>dybshavs-fart</a:t>
            </a:r>
            <a:r>
              <a:rPr lang="da-DK" sz="1200" b="1" dirty="0" smtClean="0">
                <a:latin typeface="Times New Roman" pitchFamily="18" charset="0"/>
                <a:cs typeface="Times New Roman" pitchFamily="18" charset="0"/>
              </a:rPr>
              <a:t> i en gondol til havets bund</a:t>
            </a:r>
            <a:r>
              <a:rPr lang="da-DK" sz="1200" dirty="0" smtClean="0">
                <a:latin typeface="Times New Roman" pitchFamily="18" charset="0"/>
                <a:cs typeface="Times New Roman" pitchFamily="18" charset="0"/>
              </a:rPr>
              <a:t>. Hans beskrivelse af det brogede dyreliv afspejler hans allerede citerede forkærlighed for ”</a:t>
            </a:r>
            <a:r>
              <a:rPr lang="da-DK" sz="1200" dirty="0" err="1" smtClean="0">
                <a:latin typeface="Times New Roman" pitchFamily="18" charset="0"/>
                <a:cs typeface="Times New Roman" pitchFamily="18" charset="0"/>
              </a:rPr>
              <a:t>Hav-Hexe</a:t>
            </a:r>
            <a:r>
              <a:rPr lang="da-DK" sz="1200" dirty="0" smtClean="0">
                <a:latin typeface="Times New Roman" pitchFamily="18" charset="0"/>
                <a:cs typeface="Times New Roman" pitchFamily="18" charset="0"/>
              </a:rPr>
              <a:t>”-afsnittet i eventyret, men vigtigere er at lægge mærke til hans gentagne understregninger af </a:t>
            </a:r>
            <a:r>
              <a:rPr lang="da-DK" sz="1200" b="1" dirty="0" smtClean="0">
                <a:latin typeface="Times New Roman" pitchFamily="18" charset="0"/>
                <a:cs typeface="Times New Roman" pitchFamily="18" charset="0"/>
              </a:rPr>
              <a:t>det kulsorte mørke</a:t>
            </a:r>
            <a:r>
              <a:rPr lang="da-DK" sz="1200" dirty="0" smtClean="0">
                <a:latin typeface="Times New Roman" pitchFamily="18" charset="0"/>
                <a:cs typeface="Times New Roman" pitchFamily="18" charset="0"/>
              </a:rPr>
              <a:t>, der omgiver ham : ”totalt mørke, ikke nået af selv den svageste solstråle”.                                                                                                                                                                                                    Også her har AL H i tankerne. Hendes havbund er også dyb, ”</a:t>
            </a:r>
            <a:r>
              <a:rPr lang="da-DK" sz="1200" b="1" dirty="0" smtClean="0">
                <a:latin typeface="Times New Roman" pitchFamily="18" charset="0"/>
                <a:cs typeface="Times New Roman" pitchFamily="18" charset="0"/>
              </a:rPr>
              <a:t>mange </a:t>
            </a:r>
            <a:r>
              <a:rPr lang="da-DK" sz="1200" b="1" dirty="0" err="1" smtClean="0">
                <a:latin typeface="Times New Roman" pitchFamily="18" charset="0"/>
                <a:cs typeface="Times New Roman" pitchFamily="18" charset="0"/>
              </a:rPr>
              <a:t>Kirketaarne</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maatte</a:t>
            </a:r>
            <a:r>
              <a:rPr lang="da-DK" sz="1200" dirty="0" smtClean="0">
                <a:latin typeface="Times New Roman" pitchFamily="18" charset="0"/>
                <a:cs typeface="Times New Roman" pitchFamily="18" charset="0"/>
              </a:rPr>
              <a:t> stilles </a:t>
            </a:r>
            <a:r>
              <a:rPr lang="da-DK" sz="1200" dirty="0" err="1" smtClean="0">
                <a:latin typeface="Times New Roman" pitchFamily="18" charset="0"/>
                <a:cs typeface="Times New Roman" pitchFamily="18" charset="0"/>
              </a:rPr>
              <a:t>ovenpaa</a:t>
            </a:r>
            <a:r>
              <a:rPr lang="da-DK" sz="1200" dirty="0" smtClean="0">
                <a:latin typeface="Times New Roman" pitchFamily="18" charset="0"/>
                <a:cs typeface="Times New Roman" pitchFamily="18" charset="0"/>
              </a:rPr>
              <a:t> hinanden for at række fra Bunden op over Vandet”; ned til havbunden når lyden af </a:t>
            </a:r>
            <a:r>
              <a:rPr lang="da-DK" sz="1200" b="1" dirty="0" smtClean="0">
                <a:latin typeface="Times New Roman" pitchFamily="18" charset="0"/>
                <a:cs typeface="Times New Roman" pitchFamily="18" charset="0"/>
              </a:rPr>
              <a:t>Kirkeklokkerne</a:t>
            </a:r>
            <a:r>
              <a:rPr lang="da-DK" sz="1200" dirty="0" smtClean="0">
                <a:latin typeface="Times New Roman" pitchFamily="18" charset="0"/>
                <a:cs typeface="Times New Roman" pitchFamily="18" charset="0"/>
              </a:rPr>
              <a:t>; ned til havbunden trænger </a:t>
            </a:r>
            <a:r>
              <a:rPr lang="da-DK" sz="1200" b="1" dirty="0" smtClean="0">
                <a:latin typeface="Times New Roman" pitchFamily="18" charset="0"/>
                <a:cs typeface="Times New Roman" pitchFamily="18" charset="0"/>
              </a:rPr>
              <a:t>Guds sollys</a:t>
            </a:r>
            <a:r>
              <a:rPr lang="da-DK" sz="1200" dirty="0" smtClean="0">
                <a:latin typeface="Times New Roman" pitchFamily="18" charset="0"/>
                <a:cs typeface="Times New Roman" pitchFamily="18" charset="0"/>
              </a:rPr>
              <a:t> over hendes og hendes families </a:t>
            </a:r>
            <a:r>
              <a:rPr lang="da-DK" sz="1200" b="1" dirty="0" err="1" smtClean="0">
                <a:latin typeface="Times New Roman" pitchFamily="18" charset="0"/>
                <a:cs typeface="Times New Roman" pitchFamily="18" charset="0"/>
              </a:rPr>
              <a:t>Biedermeier-liv</a:t>
            </a:r>
            <a:r>
              <a:rPr lang="da-DK" sz="1200" dirty="0" smtClean="0">
                <a:latin typeface="Times New Roman" pitchFamily="18" charset="0"/>
                <a:cs typeface="Times New Roman" pitchFamily="18" charset="0"/>
              </a:rPr>
              <a:t>.  Begges fremtidige liv vises gennem ”Havsens Bund” : </a:t>
            </a:r>
            <a:r>
              <a:rPr lang="da-DK" sz="1200" b="1" dirty="0" err="1" smtClean="0">
                <a:latin typeface="Times New Roman" pitchFamily="18" charset="0"/>
                <a:cs typeface="Times New Roman" pitchFamily="18" charset="0"/>
              </a:rPr>
              <a:t>Hs</a:t>
            </a:r>
            <a:r>
              <a:rPr lang="da-DK" sz="1200" b="1" dirty="0" smtClean="0">
                <a:latin typeface="Times New Roman" pitchFamily="18" charset="0"/>
                <a:cs typeface="Times New Roman" pitchFamily="18" charset="0"/>
              </a:rPr>
              <a:t> i sollys, AL i totalt mørke.</a:t>
            </a:r>
            <a:endParaRPr lang="da-DK" sz="1200" dirty="0" smtClean="0">
              <a:latin typeface="Times New Roman" pitchFamily="18" charset="0"/>
              <a:cs typeface="Times New Roman" pitchFamily="18" charset="0"/>
            </a:endParaRPr>
          </a:p>
          <a:p>
            <a:endParaRPr lang="da-DK"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467544" y="620688"/>
            <a:ext cx="8208912" cy="3600986"/>
          </a:xfrm>
          <a:prstGeom prst="rect">
            <a:avLst/>
          </a:prstGeom>
          <a:noFill/>
        </p:spPr>
        <p:txBody>
          <a:bodyPr wrap="square" rtlCol="0">
            <a:spAutoFit/>
          </a:bodyPr>
          <a:lstStyle/>
          <a:p>
            <a:r>
              <a:rPr lang="da-DK" sz="1200" b="1" u="sng" dirty="0" smtClean="0">
                <a:latin typeface="Times New Roman" pitchFamily="18" charset="0"/>
                <a:cs typeface="Times New Roman" pitchFamily="18" charset="0"/>
              </a:rPr>
              <a:t>Morder?</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I sin slutmonolog før sammenbruddet opfatter AL sig selv som ”</a:t>
            </a:r>
            <a:r>
              <a:rPr lang="da-DK" sz="1200" b="1" dirty="0" smtClean="0">
                <a:latin typeface="Times New Roman" pitchFamily="18" charset="0"/>
                <a:cs typeface="Times New Roman" pitchFamily="18" charset="0"/>
              </a:rPr>
              <a:t>dobbeltmorder</a:t>
            </a:r>
            <a:r>
              <a:rPr lang="da-DK" sz="1200" dirty="0" smtClean="0">
                <a:latin typeface="Times New Roman" pitchFamily="18" charset="0"/>
                <a:cs typeface="Times New Roman" pitchFamily="18" charset="0"/>
              </a:rPr>
              <a:t>” (skyld i Rudis og </a:t>
            </a:r>
            <a:r>
              <a:rPr lang="da-DK" sz="1200" dirty="0" err="1" smtClean="0">
                <a:latin typeface="Times New Roman" pitchFamily="18" charset="0"/>
                <a:cs typeface="Times New Roman" pitchFamily="18" charset="0"/>
              </a:rPr>
              <a:t>Echos</a:t>
            </a:r>
            <a:r>
              <a:rPr lang="da-DK" sz="1200" dirty="0" smtClean="0">
                <a:latin typeface="Times New Roman" pitchFamily="18" charset="0"/>
                <a:cs typeface="Times New Roman" pitchFamily="18" charset="0"/>
              </a:rPr>
              <a:t> død). Her tror jeg, AL også har H i tankerne.  Kort før hun kaster sig i de kolde bølger, giver søstrene hende en mulighed for frelse : </a:t>
            </a:r>
            <a:r>
              <a:rPr lang="da-DK" sz="1200" b="1" dirty="0" smtClean="0">
                <a:latin typeface="Times New Roman" pitchFamily="18" charset="0"/>
                <a:cs typeface="Times New Roman" pitchFamily="18" charset="0"/>
              </a:rPr>
              <a:t>dræb prinsen</a:t>
            </a:r>
            <a:r>
              <a:rPr lang="da-DK" sz="1200" dirty="0" smtClean="0">
                <a:latin typeface="Times New Roman" pitchFamily="18" charset="0"/>
                <a:cs typeface="Times New Roman" pitchFamily="18" charset="0"/>
              </a:rPr>
              <a:t> og kom til os. H holder dolken i hånden, men ser på den sovende prins og kaster dolken i </a:t>
            </a:r>
            <a:r>
              <a:rPr lang="da-DK" sz="1200" b="1" dirty="0" smtClean="0">
                <a:latin typeface="Times New Roman" pitchFamily="18" charset="0"/>
                <a:cs typeface="Times New Roman" pitchFamily="18" charset="0"/>
              </a:rPr>
              <a:t>bølgerne, der farves røde</a:t>
            </a:r>
            <a:r>
              <a:rPr lang="da-DK" sz="1200" dirty="0" smtClean="0">
                <a:latin typeface="Times New Roman" pitchFamily="18" charset="0"/>
                <a:cs typeface="Times New Roman" pitchFamily="18" charset="0"/>
              </a:rPr>
              <a:t>. Af hvad? Af den netop opgående sol, der som HCAs belønning til den standhaftige H </a:t>
            </a:r>
            <a:r>
              <a:rPr lang="da-DK" sz="1200" b="1" dirty="0" smtClean="0">
                <a:latin typeface="Times New Roman" pitchFamily="18" charset="0"/>
                <a:cs typeface="Times New Roman" pitchFamily="18" charset="0"/>
              </a:rPr>
              <a:t>opvarmer skummet til </a:t>
            </a:r>
            <a:r>
              <a:rPr lang="da-DK" sz="1200" b="1" dirty="0" err="1" smtClean="0">
                <a:latin typeface="Times New Roman" pitchFamily="18" charset="0"/>
                <a:cs typeface="Times New Roman" pitchFamily="18" charset="0"/>
              </a:rPr>
              <a:t>Hs</a:t>
            </a:r>
            <a:r>
              <a:rPr lang="da-DK" sz="1200" b="1" dirty="0" smtClean="0">
                <a:latin typeface="Times New Roman" pitchFamily="18" charset="0"/>
                <a:cs typeface="Times New Roman" pitchFamily="18" charset="0"/>
              </a:rPr>
              <a:t> kommende astrallegeme</a:t>
            </a:r>
            <a:r>
              <a:rPr lang="da-DK" sz="1200" dirty="0" smtClean="0">
                <a:latin typeface="Times New Roman" pitchFamily="18" charset="0"/>
                <a:cs typeface="Times New Roman" pitchFamily="18" charset="0"/>
              </a:rPr>
              <a:t> og redning.                           Anderledes med AL, der ikke under en anden (kvinde) Rudis kys og kærtegn, men som en iskold skakspiller til slut foranstalter  døden for den Rudi, der vil flygte fra </a:t>
            </a:r>
            <a:r>
              <a:rPr lang="da-DK" sz="1200" dirty="0" err="1" smtClean="0">
                <a:latin typeface="Times New Roman" pitchFamily="18" charset="0"/>
                <a:cs typeface="Times New Roman" pitchFamily="18" charset="0"/>
              </a:rPr>
              <a:t>Isjomfruens</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gletcher-favntag</a:t>
            </a:r>
            <a:r>
              <a:rPr lang="da-DK" sz="1200" dirty="0" smtClean="0">
                <a:latin typeface="Times New Roman" pitchFamily="18" charset="0"/>
                <a:cs typeface="Times New Roman" pitchFamily="18" charset="0"/>
              </a:rPr>
              <a:t>. Dobbeltmorder bliver han, da hans onde øjne er skyld i </a:t>
            </a:r>
            <a:r>
              <a:rPr lang="da-DK" sz="1200" dirty="0" err="1" smtClean="0">
                <a:latin typeface="Times New Roman" pitchFamily="18" charset="0"/>
                <a:cs typeface="Times New Roman" pitchFamily="18" charset="0"/>
              </a:rPr>
              <a:t>alfeprinsens</a:t>
            </a:r>
            <a:r>
              <a:rPr lang="da-DK" sz="1200" dirty="0" smtClean="0">
                <a:latin typeface="Times New Roman" pitchFamily="18" charset="0"/>
                <a:cs typeface="Times New Roman" pitchFamily="18" charset="0"/>
              </a:rPr>
              <a:t> grusomme død.                                                                                                                            Tillad mig et kort udblik til </a:t>
            </a:r>
            <a:r>
              <a:rPr lang="da-DK" sz="1200" b="1" dirty="0" err="1" smtClean="0">
                <a:latin typeface="Times New Roman" pitchFamily="18" charset="0"/>
                <a:cs typeface="Times New Roman" pitchFamily="18" charset="0"/>
              </a:rPr>
              <a:t>Isjomfruen</a:t>
            </a:r>
            <a:r>
              <a:rPr lang="da-DK" sz="1200" b="1" dirty="0" smtClean="0">
                <a:latin typeface="Times New Roman" pitchFamily="18" charset="0"/>
                <a:cs typeface="Times New Roman" pitchFamily="18" charset="0"/>
              </a:rPr>
              <a:t>.</a:t>
            </a:r>
            <a:r>
              <a:rPr lang="da-DK" sz="1200" dirty="0" smtClean="0">
                <a:latin typeface="Times New Roman" pitchFamily="18" charset="0"/>
                <a:cs typeface="Times New Roman" pitchFamily="18" charset="0"/>
              </a:rPr>
              <a:t> Hvis offeret hedder Rudi ligesom eventyrets hovedkarakter, hvem er da </a:t>
            </a:r>
            <a:r>
              <a:rPr lang="da-DK" sz="1200" dirty="0" err="1" smtClean="0">
                <a:latin typeface="Times New Roman" pitchFamily="18" charset="0"/>
                <a:cs typeface="Times New Roman" pitchFamily="18" charset="0"/>
              </a:rPr>
              <a:t>Isjomfruen</a:t>
            </a:r>
            <a:r>
              <a:rPr lang="da-DK" sz="1200" dirty="0" smtClean="0">
                <a:latin typeface="Times New Roman" pitchFamily="18" charset="0"/>
                <a:cs typeface="Times New Roman" pitchFamily="18" charset="0"/>
              </a:rPr>
              <a:t>? På de første sider af romanen skriver SZ om AL ”Jeg kunne måske sammenligne hans ensomhed med </a:t>
            </a:r>
            <a:r>
              <a:rPr lang="da-DK" sz="1200" b="1" dirty="0" smtClean="0">
                <a:latin typeface="Times New Roman" pitchFamily="18" charset="0"/>
                <a:cs typeface="Times New Roman" pitchFamily="18" charset="0"/>
              </a:rPr>
              <a:t>en afgrund</a:t>
            </a:r>
            <a:r>
              <a:rPr lang="da-DK" sz="1200" dirty="0" smtClean="0">
                <a:latin typeface="Times New Roman" pitchFamily="18" charset="0"/>
                <a:cs typeface="Times New Roman" pitchFamily="18" charset="0"/>
              </a:rPr>
              <a:t>, i hvilke de følelser man mødte ham med, gik lydløst og sporløst under. Omkring ham </a:t>
            </a:r>
            <a:r>
              <a:rPr lang="da-DK" sz="1200" b="1" dirty="0" smtClean="0">
                <a:latin typeface="Times New Roman" pitchFamily="18" charset="0"/>
                <a:cs typeface="Times New Roman" pitchFamily="18" charset="0"/>
              </a:rPr>
              <a:t>var der kulde</a:t>
            </a:r>
            <a:r>
              <a:rPr lang="da-DK" sz="1200" dirty="0" smtClean="0">
                <a:latin typeface="Times New Roman" pitchFamily="18" charset="0"/>
                <a:cs typeface="Times New Roman" pitchFamily="18" charset="0"/>
              </a:rPr>
              <a:t>…”. Romanen har afgjort lånt træk fra HCAs eventyr!</a:t>
            </a:r>
          </a:p>
          <a:p>
            <a:endParaRPr lang="da-DK" sz="1200" dirty="0" smtClean="0">
              <a:latin typeface="Times New Roman" pitchFamily="18" charset="0"/>
              <a:cs typeface="Times New Roman" pitchFamily="18" charset="0"/>
            </a:endParaRPr>
          </a:p>
          <a:p>
            <a:r>
              <a:rPr lang="da-DK" sz="1200" b="1" u="sng" dirty="0" err="1" smtClean="0">
                <a:latin typeface="Times New Roman" pitchFamily="18" charset="0"/>
                <a:cs typeface="Times New Roman" pitchFamily="18" charset="0"/>
              </a:rPr>
              <a:t>Klammersø-selvmordsforsøget</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Efter sit sammenbrud forsøger AL at begå selvmord ved at vade ud i </a:t>
            </a:r>
            <a:r>
              <a:rPr lang="da-DK" sz="1200" dirty="0" err="1" smtClean="0">
                <a:latin typeface="Times New Roman" pitchFamily="18" charset="0"/>
                <a:cs typeface="Times New Roman" pitchFamily="18" charset="0"/>
              </a:rPr>
              <a:t>Klammersøen</a:t>
            </a:r>
            <a:r>
              <a:rPr lang="da-DK" sz="1200" dirty="0" smtClean="0">
                <a:latin typeface="Times New Roman" pitchFamily="18" charset="0"/>
                <a:cs typeface="Times New Roman" pitchFamily="18" charset="0"/>
              </a:rPr>
              <a:t>, men reddes op på land. </a:t>
            </a:r>
            <a:r>
              <a:rPr lang="da-DK" sz="1200" dirty="0" err="1" smtClean="0">
                <a:latin typeface="Times New Roman" pitchFamily="18" charset="0"/>
                <a:cs typeface="Times New Roman" pitchFamily="18" charset="0"/>
              </a:rPr>
              <a:t>Serenus</a:t>
            </a:r>
            <a:r>
              <a:rPr lang="da-DK" sz="1200" dirty="0" smtClean="0">
                <a:latin typeface="Times New Roman" pitchFamily="18" charset="0"/>
                <a:cs typeface="Times New Roman" pitchFamily="18" charset="0"/>
              </a:rPr>
              <a:t> formoder, at det handler om ”sjælefrelse”, men mon ikke Al (også) har haft den modige og tapre </a:t>
            </a:r>
            <a:r>
              <a:rPr lang="da-DK" sz="1200" dirty="0" err="1" smtClean="0">
                <a:latin typeface="Times New Roman" pitchFamily="18" charset="0"/>
                <a:cs typeface="Times New Roman" pitchFamily="18" charset="0"/>
              </a:rPr>
              <a:t>Hs</a:t>
            </a:r>
            <a:r>
              <a:rPr lang="da-DK" sz="1200" dirty="0" smtClean="0">
                <a:latin typeface="Times New Roman" pitchFamily="18" charset="0"/>
                <a:cs typeface="Times New Roman" pitchFamily="18" charset="0"/>
              </a:rPr>
              <a:t> totale hengivelse til skummet og døden (uden at kende til Luftdøtrene)i tankerne? (Herfor taler også Als lidt mærkelige bemærkning efter redningen om ”vandets kulde”, en klar reference til eventyrets ”det </a:t>
            </a:r>
            <a:r>
              <a:rPr lang="da-DK" sz="1200" dirty="0" err="1" smtClean="0">
                <a:latin typeface="Times New Roman" pitchFamily="18" charset="0"/>
                <a:cs typeface="Times New Roman" pitchFamily="18" charset="0"/>
              </a:rPr>
              <a:t>dødskolde</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Havskum</a:t>
            </a:r>
            <a:r>
              <a:rPr lang="da-DK" sz="1200" dirty="0" smtClean="0">
                <a:latin typeface="Times New Roman" pitchFamily="18" charset="0"/>
                <a:cs typeface="Times New Roman" pitchFamily="18" charset="0"/>
              </a:rPr>
              <a:t>”.)</a:t>
            </a:r>
          </a:p>
          <a:p>
            <a:endParaRPr lang="da-DK"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683568" y="332656"/>
            <a:ext cx="7632848" cy="3323987"/>
          </a:xfrm>
          <a:prstGeom prst="rect">
            <a:avLst/>
          </a:prstGeom>
          <a:noFill/>
        </p:spPr>
        <p:txBody>
          <a:bodyPr wrap="square" rtlCol="0">
            <a:spAutoFit/>
          </a:bodyPr>
          <a:lstStyle/>
          <a:p>
            <a:r>
              <a:rPr lang="da-DK" sz="1200" b="1" u="sng" dirty="0" smtClean="0">
                <a:latin typeface="Times New Roman" pitchFamily="18" charset="0"/>
                <a:cs typeface="Times New Roman" pitchFamily="18" charset="0"/>
              </a:rPr>
              <a:t>Den seksuelle havfrue</a:t>
            </a:r>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Endelig hvad det erotiske angår, er Als forhold til sin ”</a:t>
            </a:r>
            <a:r>
              <a:rPr lang="da-DK" sz="1200" dirty="0" err="1" smtClean="0">
                <a:latin typeface="Times New Roman" pitchFamily="18" charset="0"/>
                <a:cs typeface="Times New Roman" pitchFamily="18" charset="0"/>
              </a:rPr>
              <a:t>Schwester</a:t>
            </a:r>
            <a:r>
              <a:rPr lang="da-DK" sz="1200" dirty="0" smtClean="0">
                <a:latin typeface="Times New Roman" pitchFamily="18" charset="0"/>
                <a:cs typeface="Times New Roman" pitchFamily="18" charset="0"/>
              </a:rPr>
              <a:t> der </a:t>
            </a:r>
            <a:r>
              <a:rPr lang="da-DK" sz="1200" dirty="0" err="1" smtClean="0">
                <a:latin typeface="Times New Roman" pitchFamily="18" charset="0"/>
                <a:cs typeface="Times New Roman" pitchFamily="18" charset="0"/>
              </a:rPr>
              <a:t>Trübsal</a:t>
            </a:r>
            <a:r>
              <a:rPr lang="da-DK" sz="1200" dirty="0" smtClean="0">
                <a:latin typeface="Times New Roman" pitchFamily="18" charset="0"/>
                <a:cs typeface="Times New Roman" pitchFamily="18" charset="0"/>
              </a:rPr>
              <a:t>” kompliceret.</a:t>
            </a:r>
          </a:p>
          <a:p>
            <a:r>
              <a:rPr lang="da-DK" sz="1200" dirty="0" smtClean="0">
                <a:latin typeface="Times New Roman" pitchFamily="18" charset="0"/>
                <a:cs typeface="Times New Roman" pitchFamily="18" charset="0"/>
              </a:rPr>
              <a:t>Da han første gang nævner hende i djævle-monologen, associerer han hende – foruden med smerterne – med seksualitet : ”</a:t>
            </a:r>
            <a:r>
              <a:rPr lang="da-DK" sz="1200" b="1" dirty="0" smtClean="0">
                <a:latin typeface="Times New Roman" pitchFamily="18" charset="0"/>
                <a:cs typeface="Times New Roman" pitchFamily="18" charset="0"/>
              </a:rPr>
              <a:t>så fører jeg hende straks til dit leje</a:t>
            </a:r>
            <a:r>
              <a:rPr lang="da-DK" sz="1200" dirty="0" smtClean="0">
                <a:latin typeface="Times New Roman" pitchFamily="18" charset="0"/>
                <a:cs typeface="Times New Roman" pitchFamily="18" charset="0"/>
              </a:rPr>
              <a:t>”. Hvorfor ?</a:t>
            </a:r>
          </a:p>
          <a:p>
            <a:r>
              <a:rPr lang="da-DK" sz="1200" dirty="0" smtClean="0">
                <a:latin typeface="Times New Roman" pitchFamily="18" charset="0"/>
                <a:cs typeface="Times New Roman" pitchFamily="18" charset="0"/>
              </a:rPr>
              <a:t>AL elsker og beundrer inderligt den lille H, og den </a:t>
            </a:r>
            <a:r>
              <a:rPr lang="da-DK" sz="1200" b="1" dirty="0" err="1" smtClean="0">
                <a:latin typeface="Times New Roman" pitchFamily="18" charset="0"/>
                <a:cs typeface="Times New Roman" pitchFamily="18" charset="0"/>
              </a:rPr>
              <a:t>homoerotiske</a:t>
            </a:r>
            <a:r>
              <a:rPr lang="da-DK" sz="1200" b="1" dirty="0" smtClean="0">
                <a:latin typeface="Times New Roman" pitchFamily="18" charset="0"/>
                <a:cs typeface="Times New Roman" pitchFamily="18" charset="0"/>
              </a:rPr>
              <a:t> kunstner</a:t>
            </a:r>
            <a:r>
              <a:rPr lang="da-DK" sz="1200" dirty="0" smtClean="0">
                <a:latin typeface="Times New Roman" pitchFamily="18" charset="0"/>
                <a:cs typeface="Times New Roman" pitchFamily="18" charset="0"/>
              </a:rPr>
              <a:t> har uden tvivl haft et godt blik for hendes bagparti. Jeg citerer og slår over i den tyske original :        ”…talte han om havfrueskikkelsens æstetiske fortrin frem for den </a:t>
            </a:r>
            <a:r>
              <a:rPr lang="da-DK" sz="1200" dirty="0" err="1" smtClean="0">
                <a:latin typeface="Times New Roman" pitchFamily="18" charset="0"/>
                <a:cs typeface="Times New Roman" pitchFamily="18" charset="0"/>
              </a:rPr>
              <a:t>tvedelte-menneskelige</a:t>
            </a:r>
            <a:r>
              <a:rPr lang="da-DK" sz="1200" dirty="0" smtClean="0">
                <a:latin typeface="Times New Roman" pitchFamily="18" charset="0"/>
                <a:cs typeface="Times New Roman" pitchFamily="18" charset="0"/>
              </a:rPr>
              <a:t>, om den yndefuldhed i </a:t>
            </a:r>
            <a:r>
              <a:rPr lang="da-DK" sz="1200" dirty="0" err="1" smtClean="0">
                <a:latin typeface="Times New Roman" pitchFamily="18" charset="0"/>
                <a:cs typeface="Times New Roman" pitchFamily="18" charset="0"/>
              </a:rPr>
              <a:t>linierne</a:t>
            </a:r>
            <a:r>
              <a:rPr lang="da-DK" sz="1200" dirty="0" smtClean="0">
                <a:latin typeface="Times New Roman" pitchFamily="18" charset="0"/>
                <a:cs typeface="Times New Roman" pitchFamily="18" charset="0"/>
              </a:rPr>
              <a:t>,  ”mit dem der </a:t>
            </a:r>
            <a:r>
              <a:rPr lang="da-DK" sz="1200" dirty="0" err="1" smtClean="0">
                <a:latin typeface="Times New Roman" pitchFamily="18" charset="0"/>
                <a:cs typeface="Times New Roman" pitchFamily="18" charset="0"/>
              </a:rPr>
              <a:t>Frauenleib</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aus</a:t>
            </a:r>
            <a:r>
              <a:rPr lang="da-DK" sz="1200" dirty="0" smtClean="0">
                <a:latin typeface="Times New Roman" pitchFamily="18" charset="0"/>
                <a:cs typeface="Times New Roman" pitchFamily="18" charset="0"/>
              </a:rPr>
              <a:t> den </a:t>
            </a:r>
            <a:r>
              <a:rPr lang="da-DK" sz="1200" dirty="0" err="1" smtClean="0">
                <a:latin typeface="Times New Roman" pitchFamily="18" charset="0"/>
                <a:cs typeface="Times New Roman" pitchFamily="18" charset="0"/>
              </a:rPr>
              <a:t>Hüften</a:t>
            </a:r>
            <a:r>
              <a:rPr lang="da-DK" sz="1200" dirty="0" smtClean="0">
                <a:latin typeface="Times New Roman" pitchFamily="18" charset="0"/>
                <a:cs typeface="Times New Roman" pitchFamily="18" charset="0"/>
              </a:rPr>
              <a:t> in den </a:t>
            </a:r>
            <a:r>
              <a:rPr lang="da-DK" sz="1200" dirty="0" err="1" smtClean="0">
                <a:latin typeface="Times New Roman" pitchFamily="18" charset="0"/>
                <a:cs typeface="Times New Roman" pitchFamily="18" charset="0"/>
              </a:rPr>
              <a:t>glattschuppigen</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starken</a:t>
            </a:r>
            <a:r>
              <a:rPr lang="da-DK" sz="1200" dirty="0" smtClean="0">
                <a:latin typeface="Times New Roman" pitchFamily="18" charset="0"/>
                <a:cs typeface="Times New Roman" pitchFamily="18" charset="0"/>
              </a:rPr>
              <a:t> und </a:t>
            </a:r>
            <a:r>
              <a:rPr lang="da-DK" sz="1200" dirty="0" err="1" smtClean="0">
                <a:latin typeface="Times New Roman" pitchFamily="18" charset="0"/>
                <a:cs typeface="Times New Roman" pitchFamily="18" charset="0"/>
              </a:rPr>
              <a:t>geschmeidigen</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zum</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wohlgesteuerten</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Dahinschiessen</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geschaffenen</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Fischschwanz</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verfloss</a:t>
            </a:r>
            <a:r>
              <a:rPr lang="da-DK" sz="1200" dirty="0" smtClean="0">
                <a:latin typeface="Times New Roman" pitchFamily="18" charset="0"/>
                <a:cs typeface="Times New Roman" pitchFamily="18" charset="0"/>
              </a:rPr>
              <a:t>”. </a:t>
            </a:r>
          </a:p>
          <a:p>
            <a:r>
              <a:rPr lang="da-DK" sz="1200" dirty="0" smtClean="0">
                <a:latin typeface="Times New Roman" pitchFamily="18" charset="0"/>
                <a:cs typeface="Times New Roman" pitchFamily="18" charset="0"/>
              </a:rPr>
              <a:t>Og umiddelbart efter forsvarer AL sin H-betagelse :     ” Han </a:t>
            </a:r>
            <a:r>
              <a:rPr lang="da-DK" sz="1200" b="1" dirty="0" smtClean="0">
                <a:latin typeface="Times New Roman" pitchFamily="18" charset="0"/>
                <a:cs typeface="Times New Roman" pitchFamily="18" charset="0"/>
              </a:rPr>
              <a:t>afviste her alt monstrøst</a:t>
            </a:r>
            <a:r>
              <a:rPr lang="da-DK" sz="1200" dirty="0" smtClean="0">
                <a:latin typeface="Times New Roman" pitchFamily="18" charset="0"/>
                <a:cs typeface="Times New Roman" pitchFamily="18" charset="0"/>
              </a:rPr>
              <a:t>, der ellers knytter sig til de mytologiske kombinationer af det menneskelige med det dyriske”   (I ældre lovgivning blev sodomi og homoseksualitet </a:t>
            </a:r>
            <a:r>
              <a:rPr lang="da-DK" sz="1200" dirty="0" err="1" smtClean="0">
                <a:latin typeface="Times New Roman" pitchFamily="18" charset="0"/>
                <a:cs typeface="Times New Roman" pitchFamily="18" charset="0"/>
              </a:rPr>
              <a:t>idestillet</a:t>
            </a:r>
            <a:r>
              <a:rPr lang="da-DK" sz="1200" dirty="0" smtClean="0">
                <a:latin typeface="Times New Roman" pitchFamily="18" charset="0"/>
                <a:cs typeface="Times New Roman" pitchFamily="18" charset="0"/>
              </a:rPr>
              <a:t>).</a:t>
            </a:r>
          </a:p>
          <a:p>
            <a:r>
              <a:rPr lang="da-DK" sz="1200" dirty="0" smtClean="0">
                <a:latin typeface="Times New Roman" pitchFamily="18" charset="0"/>
                <a:cs typeface="Times New Roman" pitchFamily="18" charset="0"/>
              </a:rPr>
              <a:t>Als </a:t>
            </a:r>
            <a:r>
              <a:rPr lang="da-DK" sz="1200" dirty="0" err="1" smtClean="0">
                <a:latin typeface="Times New Roman" pitchFamily="18" charset="0"/>
                <a:cs typeface="Times New Roman" pitchFamily="18" charset="0"/>
              </a:rPr>
              <a:t>robust-heroisk-seksuelle</a:t>
            </a:r>
            <a:r>
              <a:rPr lang="da-DK" sz="1200" dirty="0" smtClean="0">
                <a:latin typeface="Times New Roman" pitchFamily="18" charset="0"/>
                <a:cs typeface="Times New Roman" pitchFamily="18" charset="0"/>
              </a:rPr>
              <a:t> H-opfattelse videreudvikles til slut i hans afskedstale, hvor </a:t>
            </a:r>
            <a:r>
              <a:rPr lang="da-DK" sz="1200" dirty="0" err="1" smtClean="0">
                <a:latin typeface="Times New Roman" pitchFamily="18" charset="0"/>
                <a:cs typeface="Times New Roman" pitchFamily="18" charset="0"/>
              </a:rPr>
              <a:t>Hs</a:t>
            </a:r>
            <a:r>
              <a:rPr lang="da-DK" sz="1200" dirty="0" smtClean="0">
                <a:latin typeface="Times New Roman" pitchFamily="18" charset="0"/>
                <a:cs typeface="Times New Roman" pitchFamily="18" charset="0"/>
              </a:rPr>
              <a:t> og </a:t>
            </a:r>
            <a:r>
              <a:rPr lang="da-DK" sz="1200" dirty="0" err="1" smtClean="0">
                <a:latin typeface="Times New Roman" pitchFamily="18" charset="0"/>
                <a:cs typeface="Times New Roman" pitchFamily="18" charset="0"/>
              </a:rPr>
              <a:t>Esmeraldes</a:t>
            </a:r>
            <a:r>
              <a:rPr lang="da-DK" sz="1200" dirty="0" smtClean="0">
                <a:latin typeface="Times New Roman" pitchFamily="18" charset="0"/>
                <a:cs typeface="Times New Roman" pitchFamily="18" charset="0"/>
              </a:rPr>
              <a:t> seksualitet i Als sindsforvirrede tankegang </a:t>
            </a:r>
            <a:r>
              <a:rPr lang="da-DK" sz="1200" b="1" dirty="0" smtClean="0">
                <a:latin typeface="Times New Roman" pitchFamily="18" charset="0"/>
                <a:cs typeface="Times New Roman" pitchFamily="18" charset="0"/>
              </a:rPr>
              <a:t>smelter sammen i </a:t>
            </a:r>
            <a:r>
              <a:rPr lang="da-DK" sz="1200" b="1" dirty="0" err="1" smtClean="0">
                <a:latin typeface="Times New Roman" pitchFamily="18" charset="0"/>
                <a:cs typeface="Times New Roman" pitchFamily="18" charset="0"/>
              </a:rPr>
              <a:t>Hyphialta-skikkelsen</a:t>
            </a:r>
            <a:r>
              <a:rPr lang="da-DK" sz="1200" b="1" dirty="0" smtClean="0">
                <a:latin typeface="Times New Roman" pitchFamily="18" charset="0"/>
                <a:cs typeface="Times New Roman" pitchFamily="18" charset="0"/>
              </a:rPr>
              <a:t>,</a:t>
            </a:r>
            <a:r>
              <a:rPr lang="da-DK" sz="1200" dirty="0" smtClean="0">
                <a:latin typeface="Times New Roman" pitchFamily="18" charset="0"/>
                <a:cs typeface="Times New Roman" pitchFamily="18" charset="0"/>
              </a:rPr>
              <a:t> moder til </a:t>
            </a:r>
            <a:r>
              <a:rPr lang="da-DK" sz="1200" dirty="0" err="1" smtClean="0">
                <a:latin typeface="Times New Roman" pitchFamily="18" charset="0"/>
                <a:cs typeface="Times New Roman" pitchFamily="18" charset="0"/>
              </a:rPr>
              <a:t>luftånden</a:t>
            </a:r>
            <a:r>
              <a:rPr lang="da-DK" sz="1200" dirty="0" smtClean="0">
                <a:latin typeface="Times New Roman" pitchFamily="18" charset="0"/>
                <a:cs typeface="Times New Roman" pitchFamily="18" charset="0"/>
              </a:rPr>
              <a:t> </a:t>
            </a:r>
            <a:r>
              <a:rPr lang="da-DK" sz="1200" dirty="0" err="1" smtClean="0">
                <a:latin typeface="Times New Roman" pitchFamily="18" charset="0"/>
                <a:cs typeface="Times New Roman" pitchFamily="18" charset="0"/>
              </a:rPr>
              <a:t>Echo,hvor</a:t>
            </a:r>
            <a:r>
              <a:rPr lang="da-DK" sz="1200" dirty="0" smtClean="0">
                <a:latin typeface="Times New Roman" pitchFamily="18" charset="0"/>
                <a:cs typeface="Times New Roman" pitchFamily="18" charset="0"/>
              </a:rPr>
              <a:t> den </a:t>
            </a:r>
            <a:r>
              <a:rPr lang="da-DK" sz="1200" dirty="0" err="1" smtClean="0">
                <a:latin typeface="Times New Roman" pitchFamily="18" charset="0"/>
                <a:cs typeface="Times New Roman" pitchFamily="18" charset="0"/>
              </a:rPr>
              <a:t>homoerotiske</a:t>
            </a:r>
            <a:r>
              <a:rPr lang="da-DK" sz="1200" dirty="0" smtClean="0">
                <a:latin typeface="Times New Roman" pitchFamily="18" charset="0"/>
                <a:cs typeface="Times New Roman" pitchFamily="18" charset="0"/>
              </a:rPr>
              <a:t> betagelse af H-halepartiet smelter sammen med den heteroseksuelle </a:t>
            </a:r>
            <a:r>
              <a:rPr lang="da-DK" sz="1200" dirty="0" err="1" smtClean="0">
                <a:latin typeface="Times New Roman" pitchFamily="18" charset="0"/>
                <a:cs typeface="Times New Roman" pitchFamily="18" charset="0"/>
              </a:rPr>
              <a:t>engangsoplevelsemed</a:t>
            </a:r>
            <a:r>
              <a:rPr lang="da-DK" sz="1200" dirty="0" smtClean="0">
                <a:latin typeface="Times New Roman" pitchFamily="18" charset="0"/>
                <a:cs typeface="Times New Roman" pitchFamily="18" charset="0"/>
              </a:rPr>
              <a:t> Esmeralda i Ungarn.   </a:t>
            </a:r>
            <a:r>
              <a:rPr lang="da-DK" sz="1200" dirty="0" err="1" smtClean="0">
                <a:latin typeface="Times New Roman" pitchFamily="18" charset="0"/>
                <a:cs typeface="Times New Roman" pitchFamily="18" charset="0"/>
              </a:rPr>
              <a:t>Hyphialya-skikkelsen</a:t>
            </a:r>
            <a:r>
              <a:rPr lang="da-DK" sz="1200" dirty="0" smtClean="0">
                <a:latin typeface="Times New Roman" pitchFamily="18" charset="0"/>
                <a:cs typeface="Times New Roman" pitchFamily="18" charset="0"/>
              </a:rPr>
              <a:t> udtrykker måske den </a:t>
            </a:r>
            <a:r>
              <a:rPr lang="da-DK" sz="1200" dirty="0" err="1" smtClean="0">
                <a:latin typeface="Times New Roman" pitchFamily="18" charset="0"/>
                <a:cs typeface="Times New Roman" pitchFamily="18" charset="0"/>
              </a:rPr>
              <a:t>homoerotiske</a:t>
            </a:r>
            <a:r>
              <a:rPr lang="da-DK" sz="1200" dirty="0" smtClean="0">
                <a:latin typeface="Times New Roman" pitchFamily="18" charset="0"/>
                <a:cs typeface="Times New Roman" pitchFamily="18" charset="0"/>
              </a:rPr>
              <a:t> Als dybe ønskedrøm om at få et barn i én og samme homoseksuelle og heteroseksuelle akt? (= </a:t>
            </a:r>
            <a:r>
              <a:rPr lang="da-DK" sz="1200" b="1" dirty="0" smtClean="0">
                <a:latin typeface="Times New Roman" pitchFamily="18" charset="0"/>
                <a:cs typeface="Times New Roman" pitchFamily="18" charset="0"/>
              </a:rPr>
              <a:t>en hemmelig identitet i undfangelsesmåden</a:t>
            </a:r>
            <a:r>
              <a:rPr lang="da-DK" sz="1200" dirty="0" smtClean="0">
                <a:latin typeface="Times New Roman" pitchFamily="18" charset="0"/>
                <a:cs typeface="Times New Roman" pitchFamily="18" charset="0"/>
              </a:rPr>
              <a:t>. TM elskede hemmelige og dybe identiteter </a:t>
            </a:r>
            <a:endParaRPr lang="da-DK" sz="1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683568" y="548680"/>
            <a:ext cx="7920880" cy="3693319"/>
          </a:xfrm>
          <a:prstGeom prst="rect">
            <a:avLst/>
          </a:prstGeom>
          <a:noFill/>
        </p:spPr>
        <p:txBody>
          <a:bodyPr wrap="square" rtlCol="0">
            <a:spAutoFit/>
          </a:bodyPr>
          <a:lstStyle/>
          <a:p>
            <a:r>
              <a:rPr lang="da-DK" sz="1200" b="1" u="sng" dirty="0" smtClean="0">
                <a:latin typeface="Times New Roman" pitchFamily="18" charset="0"/>
                <a:cs typeface="Times New Roman" pitchFamily="18" charset="0"/>
              </a:rPr>
              <a:t>Afsnit 6, , H og </a:t>
            </a:r>
            <a:r>
              <a:rPr lang="da-DK" sz="1200" b="1" u="sng" dirty="0" err="1" smtClean="0">
                <a:latin typeface="Times New Roman" pitchFamily="18" charset="0"/>
                <a:cs typeface="Times New Roman" pitchFamily="18" charset="0"/>
              </a:rPr>
              <a:t>Dr.F</a:t>
            </a:r>
            <a:r>
              <a:rPr lang="da-DK" sz="1200" b="1" u="sng" dirty="0" smtClean="0">
                <a:latin typeface="Times New Roman" pitchFamily="18" charset="0"/>
                <a:cs typeface="Times New Roman" pitchFamily="18" charset="0"/>
              </a:rPr>
              <a:t>. – AL en heroisk kunstner   -   slutning’</a:t>
            </a:r>
            <a:endParaRPr lang="da-DK" sz="1200" dirty="0" smtClean="0">
              <a:latin typeface="Times New Roman" pitchFamily="18" charset="0"/>
              <a:cs typeface="Times New Roman" pitchFamily="18" charset="0"/>
            </a:endParaRPr>
          </a:p>
          <a:p>
            <a:r>
              <a:rPr lang="da-DK" sz="1200" b="1" dirty="0" smtClean="0">
                <a:latin typeface="Times New Roman" pitchFamily="18" charset="0"/>
                <a:cs typeface="Times New Roman" pitchFamily="18" charset="0"/>
              </a:rPr>
              <a:t>En opsummering</a:t>
            </a:r>
            <a:r>
              <a:rPr lang="da-DK" sz="1200" dirty="0" smtClean="0">
                <a:latin typeface="Times New Roman" pitchFamily="18" charset="0"/>
                <a:cs typeface="Times New Roman" pitchFamily="18" charset="0"/>
              </a:rPr>
              <a:t> : </a:t>
            </a:r>
            <a:r>
              <a:rPr lang="da-DK" sz="1200" dirty="0" err="1" smtClean="0">
                <a:latin typeface="Times New Roman" pitchFamily="18" charset="0"/>
                <a:cs typeface="Times New Roman" pitchFamily="18" charset="0"/>
              </a:rPr>
              <a:t>ALs</a:t>
            </a:r>
            <a:r>
              <a:rPr lang="da-DK" sz="1200" dirty="0" smtClean="0">
                <a:latin typeface="Times New Roman" pitchFamily="18" charset="0"/>
                <a:cs typeface="Times New Roman" pitchFamily="18" charset="0"/>
              </a:rPr>
              <a:t> bramfri udtalelser om Havfruen, hans beundring for hendes </a:t>
            </a:r>
            <a:r>
              <a:rPr lang="da-DK" sz="1200" dirty="0" err="1" smtClean="0">
                <a:latin typeface="Times New Roman" pitchFamily="18" charset="0"/>
                <a:cs typeface="Times New Roman" pitchFamily="18" charset="0"/>
              </a:rPr>
              <a:t>komnpromisløse</a:t>
            </a:r>
            <a:r>
              <a:rPr lang="da-DK" sz="1200" dirty="0" smtClean="0">
                <a:latin typeface="Times New Roman" pitchFamily="18" charset="0"/>
                <a:cs typeface="Times New Roman" pitchFamily="18" charset="0"/>
              </a:rPr>
              <a:t> mod  og identifikation med hendes smerter, hans sjælelige intimitet med hende, hans tilbagevisning af frelse og nåde (modsat H), de to slags Havsens Bunde,  hans dobbeltmorderrolle (</a:t>
            </a:r>
            <a:r>
              <a:rPr lang="da-DK" sz="1200" dirty="0" err="1" smtClean="0">
                <a:latin typeface="Times New Roman" pitchFamily="18" charset="0"/>
                <a:cs typeface="Times New Roman" pitchFamily="18" charset="0"/>
              </a:rPr>
              <a:t>ctr</a:t>
            </a:r>
            <a:r>
              <a:rPr lang="da-DK" sz="1200" dirty="0" smtClean="0">
                <a:latin typeface="Times New Roman" pitchFamily="18" charset="0"/>
                <a:cs typeface="Times New Roman" pitchFamily="18" charset="0"/>
              </a:rPr>
              <a:t>. Den skyldfri H), og hans sluttelige selvmordsforsøg.</a:t>
            </a:r>
          </a:p>
          <a:p>
            <a:r>
              <a:rPr lang="da-DK" sz="1200" b="1" dirty="0" smtClean="0">
                <a:latin typeface="Times New Roman" pitchFamily="18" charset="0"/>
                <a:cs typeface="Times New Roman" pitchFamily="18" charset="0"/>
              </a:rPr>
              <a:t>Der tegner sig et billede af et gennemreflekteret og nøgternt menneske, der har truffet sine valg i livet bl.a. med en vis Lille Havfrue i tankerne -       både med et glimt i øjet, og i dyb alvor.  Hvorledes?</a:t>
            </a:r>
            <a:endParaRPr lang="da-DK" sz="1200" dirty="0" smtClean="0">
              <a:latin typeface="Times New Roman" pitchFamily="18" charset="0"/>
              <a:cs typeface="Times New Roman" pitchFamily="18" charset="0"/>
            </a:endParaRPr>
          </a:p>
          <a:p>
            <a:r>
              <a:rPr lang="da-DK" sz="1200" u="sng" dirty="0" smtClean="0">
                <a:latin typeface="Times New Roman" pitchFamily="18" charset="0"/>
                <a:cs typeface="Times New Roman" pitchFamily="18" charset="0"/>
              </a:rPr>
              <a:t>Først ”glimtet i øjet! :                                                                                                                                                                            </a:t>
            </a:r>
            <a:r>
              <a:rPr lang="da-DK" sz="1200" dirty="0" smtClean="0">
                <a:latin typeface="Times New Roman" pitchFamily="18" charset="0"/>
                <a:cs typeface="Times New Roman" pitchFamily="18" charset="0"/>
              </a:rPr>
              <a:t>”</a:t>
            </a:r>
            <a:r>
              <a:rPr lang="da-DK" sz="1200" b="1" dirty="0" err="1" smtClean="0">
                <a:latin typeface="Times New Roman" pitchFamily="18" charset="0"/>
                <a:cs typeface="Times New Roman" pitchFamily="18" charset="0"/>
              </a:rPr>
              <a:t>Dævelen</a:t>
            </a:r>
            <a:r>
              <a:rPr lang="da-DK" sz="1200" dirty="0" smtClean="0">
                <a:latin typeface="Times New Roman" pitchFamily="18" charset="0"/>
                <a:cs typeface="Times New Roman" pitchFamily="18" charset="0"/>
              </a:rPr>
              <a:t>” – hvor blev han så af?  Gennem sine teologiske studier har AL fået et særdeles indgående kendskab til især middelalderens </a:t>
            </a:r>
            <a:r>
              <a:rPr lang="da-DK" sz="1200" dirty="0" err="1" smtClean="0">
                <a:latin typeface="Times New Roman" pitchFamily="18" charset="0"/>
                <a:cs typeface="Times New Roman" pitchFamily="18" charset="0"/>
              </a:rPr>
              <a:t>djævletro</a:t>
            </a:r>
            <a:r>
              <a:rPr lang="da-DK" sz="1200" dirty="0" smtClean="0">
                <a:latin typeface="Times New Roman" pitchFamily="18" charset="0"/>
                <a:cs typeface="Times New Roman" pitchFamily="18" charset="0"/>
              </a:rPr>
              <a:t> og </a:t>
            </a:r>
            <a:r>
              <a:rPr lang="da-DK" sz="1200" dirty="0" err="1" smtClean="0">
                <a:latin typeface="Times New Roman" pitchFamily="18" charset="0"/>
                <a:cs typeface="Times New Roman" pitchFamily="18" charset="0"/>
              </a:rPr>
              <a:t>dæmonologi</a:t>
            </a:r>
            <a:r>
              <a:rPr lang="da-DK" sz="1200" dirty="0" smtClean="0">
                <a:latin typeface="Times New Roman" pitchFamily="18" charset="0"/>
                <a:cs typeface="Times New Roman" pitchFamily="18" charset="0"/>
              </a:rPr>
              <a:t>. Som det yderst velbegavede og ironiske menneske, AL er, har han i romanens centrale kapitel 25  haft sin fornøjelse ved at </a:t>
            </a:r>
            <a:r>
              <a:rPr lang="da-DK" sz="1200" b="1" dirty="0" smtClean="0">
                <a:latin typeface="Times New Roman" pitchFamily="18" charset="0"/>
                <a:cs typeface="Times New Roman" pitchFamily="18" charset="0"/>
              </a:rPr>
              <a:t>iklæde sine eksistentialistiske overvejelser og beslutninger en ”dæmonisk  klædedragt”,</a:t>
            </a:r>
            <a:r>
              <a:rPr lang="da-DK" sz="1200" dirty="0" smtClean="0">
                <a:latin typeface="Times New Roman" pitchFamily="18" charset="0"/>
                <a:cs typeface="Times New Roman" pitchFamily="18" charset="0"/>
              </a:rPr>
              <a:t> og skildre dem som en stedfunden samtale med Djævlen.</a:t>
            </a:r>
            <a:r>
              <a:rPr lang="da-DK" sz="1200" b="1" dirty="0" smtClean="0">
                <a:latin typeface="Times New Roman" pitchFamily="18" charset="0"/>
                <a:cs typeface="Times New Roman" pitchFamily="18" charset="0"/>
              </a:rPr>
              <a:t>   </a:t>
            </a:r>
            <a:endParaRPr lang="da-DK" sz="1200" dirty="0" smtClean="0">
              <a:latin typeface="Times New Roman" pitchFamily="18" charset="0"/>
              <a:cs typeface="Times New Roman" pitchFamily="18" charset="0"/>
            </a:endParaRPr>
          </a:p>
          <a:p>
            <a:r>
              <a:rPr lang="da-DK" sz="1200" u="sng" dirty="0" smtClean="0">
                <a:latin typeface="Times New Roman" pitchFamily="18" charset="0"/>
                <a:cs typeface="Times New Roman" pitchFamily="18" charset="0"/>
              </a:rPr>
              <a:t>Og den dybe alvor?</a:t>
            </a:r>
            <a:r>
              <a:rPr lang="da-DK" sz="1200" b="1" u="sng" dirty="0" smtClean="0">
                <a:latin typeface="Times New Roman" pitchFamily="18" charset="0"/>
                <a:cs typeface="Times New Roman" pitchFamily="18" charset="0"/>
              </a:rPr>
              <a:t> </a:t>
            </a:r>
            <a:r>
              <a:rPr lang="da-DK" sz="1200" b="1" dirty="0" smtClean="0">
                <a:latin typeface="Times New Roman" pitchFamily="18" charset="0"/>
                <a:cs typeface="Times New Roman" pitchFamily="18" charset="0"/>
              </a:rPr>
              <a:t>                                                                                                                                                                                </a:t>
            </a:r>
            <a:r>
              <a:rPr lang="da-DK" sz="1200" smtClean="0">
                <a:latin typeface="Times New Roman" pitchFamily="18" charset="0"/>
                <a:cs typeface="Times New Roman" pitchFamily="18" charset="0"/>
              </a:rPr>
              <a:t>Når </a:t>
            </a:r>
            <a:r>
              <a:rPr lang="da-DK" sz="1200" dirty="0" smtClean="0">
                <a:latin typeface="Times New Roman" pitchFamily="18" charset="0"/>
                <a:cs typeface="Times New Roman" pitchFamily="18" charset="0"/>
              </a:rPr>
              <a:t>AL</a:t>
            </a:r>
            <a:r>
              <a:rPr lang="da-DK" sz="1200" b="1" dirty="0" smtClean="0">
                <a:latin typeface="Times New Roman" pitchFamily="18" charset="0"/>
                <a:cs typeface="Times New Roman" pitchFamily="18" charset="0"/>
              </a:rPr>
              <a:t> </a:t>
            </a:r>
            <a:r>
              <a:rPr lang="da-DK" sz="1200" dirty="0" smtClean="0">
                <a:latin typeface="Times New Roman" pitchFamily="18" charset="0"/>
                <a:cs typeface="Times New Roman" pitchFamily="18" charset="0"/>
              </a:rPr>
              <a:t>i sin afslutningstale</a:t>
            </a:r>
            <a:r>
              <a:rPr lang="da-DK" sz="1200" b="1" dirty="0" smtClean="0">
                <a:latin typeface="Times New Roman" pitchFamily="18" charset="0"/>
                <a:cs typeface="Times New Roman" pitchFamily="18" charset="0"/>
              </a:rPr>
              <a:t> </a:t>
            </a:r>
            <a:r>
              <a:rPr lang="da-DK" sz="1200" dirty="0" smtClean="0">
                <a:latin typeface="Times New Roman" pitchFamily="18" charset="0"/>
                <a:cs typeface="Times New Roman" pitchFamily="18" charset="0"/>
              </a:rPr>
              <a:t>skildrer sine handlinger som resultatet af en djævlepagt og dæmoniske, mener han ”</a:t>
            </a:r>
            <a:r>
              <a:rPr lang="da-DK" sz="1200" u="sng" dirty="0" smtClean="0">
                <a:latin typeface="Times New Roman" pitchFamily="18" charset="0"/>
                <a:cs typeface="Times New Roman" pitchFamily="18" charset="0"/>
              </a:rPr>
              <a:t>umenneskelige</a:t>
            </a:r>
            <a:r>
              <a:rPr lang="da-DK" sz="1200" dirty="0" smtClean="0">
                <a:latin typeface="Times New Roman" pitchFamily="18" charset="0"/>
                <a:cs typeface="Times New Roman" pitchFamily="18" charset="0"/>
              </a:rPr>
              <a:t>” handlinger.  Meget tidligt i sit liv har han været klar over sine karakteregenskaber, har livet igennem vedstået sin mangel på menneskelig empati, på varme følelser og manglende evne til at elske, men fundet dem nødvendige for sin kunstneriske </a:t>
            </a:r>
            <a:r>
              <a:rPr lang="da-DK" sz="1200" dirty="0" err="1" smtClean="0">
                <a:latin typeface="Times New Roman" pitchFamily="18" charset="0"/>
                <a:cs typeface="Times New Roman" pitchFamily="18" charset="0"/>
              </a:rPr>
              <a:t>skaben</a:t>
            </a:r>
            <a:r>
              <a:rPr lang="da-DK" sz="1200" dirty="0" smtClean="0">
                <a:latin typeface="Times New Roman" pitchFamily="18" charset="0"/>
                <a:cs typeface="Times New Roman" pitchFamily="18" charset="0"/>
              </a:rPr>
              <a:t> </a:t>
            </a:r>
          </a:p>
          <a:p>
            <a:endParaRPr lang="da-DK" sz="1200" dirty="0" smtClean="0">
              <a:latin typeface="Times New Roman" pitchFamily="18" charset="0"/>
              <a:cs typeface="Times New Roman" pitchFamily="18" charset="0"/>
            </a:endParaRPr>
          </a:p>
          <a:p>
            <a:r>
              <a:rPr lang="da-DK" sz="1200" dirty="0" smtClean="0"/>
              <a:t> </a:t>
            </a:r>
          </a:p>
          <a:p>
            <a:endParaRPr lang="da-D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323528" y="260648"/>
            <a:ext cx="8496944" cy="1384995"/>
          </a:xfrm>
          <a:prstGeom prst="rect">
            <a:avLst/>
          </a:prstGeom>
          <a:noFill/>
        </p:spPr>
        <p:txBody>
          <a:bodyPr wrap="square" rtlCol="0">
            <a:spAutoFit/>
          </a:bodyPr>
          <a:lstStyle/>
          <a:p>
            <a:r>
              <a:rPr lang="da-DK" sz="1200" u="sng" dirty="0" smtClean="0">
                <a:latin typeface="Times New Roman" pitchFamily="18" charset="0"/>
                <a:cs typeface="Times New Roman" pitchFamily="18" charset="0"/>
              </a:rPr>
              <a:t>Adrian på Havsens Bund  </a:t>
            </a:r>
            <a:r>
              <a:rPr lang="da-DK" sz="1200" dirty="0" smtClean="0">
                <a:latin typeface="Times New Roman" pitchFamily="18" charset="0"/>
                <a:cs typeface="Times New Roman" pitchFamily="18" charset="0"/>
              </a:rPr>
              <a:t>”Han fingerede, at han selv var draget til havsens bund ”(SZ) (295/379)</a:t>
            </a:r>
          </a:p>
          <a:p>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endParaRPr lang="da-DK" sz="1200" dirty="0" smtClean="0"/>
          </a:p>
          <a:p>
            <a:endParaRPr lang="da-DK" sz="1200" dirty="0" smtClean="0"/>
          </a:p>
          <a:p>
            <a:endParaRPr lang="da-DK" sz="1200" dirty="0" smtClean="0"/>
          </a:p>
          <a:p>
            <a:endParaRPr lang="da-DK" sz="1200" dirty="0"/>
          </a:p>
        </p:txBody>
      </p:sp>
      <p:graphicFrame>
        <p:nvGraphicFramePr>
          <p:cNvPr id="3" name="Tabel 2"/>
          <p:cNvGraphicFramePr>
            <a:graphicFrameLocks noGrp="1"/>
          </p:cNvGraphicFramePr>
          <p:nvPr/>
        </p:nvGraphicFramePr>
        <p:xfrm>
          <a:off x="395536" y="692696"/>
          <a:ext cx="7992888" cy="5733256"/>
        </p:xfrm>
        <a:graphic>
          <a:graphicData uri="http://schemas.openxmlformats.org/drawingml/2006/table">
            <a:tbl>
              <a:tblPr firstRow="1" bandRow="1">
                <a:tableStyleId>{5C22544A-7EE6-4342-B048-85BDC9FD1C3A}</a:tableStyleId>
              </a:tblPr>
              <a:tblGrid>
                <a:gridCol w="4032448"/>
                <a:gridCol w="3960440"/>
              </a:tblGrid>
              <a:tr h="5733256">
                <a:tc>
                  <a:txBody>
                    <a:bodyPr/>
                    <a:lstStyle/>
                    <a:p>
                      <a:r>
                        <a:rPr lang="da-DK" sz="1200" b="0" u="sng" dirty="0" smtClean="0">
                          <a:latin typeface="Times New Roman" pitchFamily="18" charset="0"/>
                          <a:cs typeface="Times New Roman" pitchFamily="18" charset="0"/>
                        </a:rPr>
                        <a:t>Den lille Havfrue</a:t>
                      </a:r>
                    </a:p>
                    <a:p>
                      <a:r>
                        <a:rPr lang="da-DK" sz="1200" b="0" dirty="0" smtClean="0">
                          <a:latin typeface="Times New Roman" pitchFamily="18" charset="0"/>
                          <a:cs typeface="Times New Roman" pitchFamily="18" charset="0"/>
                        </a:rPr>
                        <a:t>Havet ”er meget </a:t>
                      </a:r>
                      <a:r>
                        <a:rPr lang="da-DK" sz="1200" b="0" dirty="0" err="1" smtClean="0">
                          <a:latin typeface="Times New Roman" pitchFamily="18" charset="0"/>
                          <a:cs typeface="Times New Roman" pitchFamily="18" charset="0"/>
                        </a:rPr>
                        <a:t>dybt….mange</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Kirketaarne</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maatte</a:t>
                      </a:r>
                      <a:r>
                        <a:rPr lang="da-DK" sz="1200" b="0" baseline="0" dirty="0" smtClean="0">
                          <a:latin typeface="Times New Roman" pitchFamily="18" charset="0"/>
                          <a:cs typeface="Times New Roman" pitchFamily="18" charset="0"/>
                        </a:rPr>
                        <a:t> stilles </a:t>
                      </a:r>
                      <a:r>
                        <a:rPr lang="da-DK" sz="1200" b="0" baseline="0" dirty="0" err="1" smtClean="0">
                          <a:latin typeface="Times New Roman" pitchFamily="18" charset="0"/>
                          <a:cs typeface="Times New Roman" pitchFamily="18" charset="0"/>
                        </a:rPr>
                        <a:t>ovenpaa</a:t>
                      </a:r>
                      <a:r>
                        <a:rPr lang="da-DK" sz="1200" b="0" baseline="0" dirty="0" smtClean="0">
                          <a:latin typeface="Times New Roman" pitchFamily="18" charset="0"/>
                          <a:cs typeface="Times New Roman" pitchFamily="18" charset="0"/>
                        </a:rPr>
                        <a:t> hinanden, for at række fra Bunden op over Vandet”   +  ”da syntes hun at kunne høre Kirkeklokkerne ringe ned til sig”</a:t>
                      </a:r>
                    </a:p>
                    <a:p>
                      <a:r>
                        <a:rPr lang="da-DK" sz="1200" b="0" baseline="0" dirty="0" smtClean="0">
                          <a:latin typeface="Times New Roman" pitchFamily="18" charset="0"/>
                          <a:cs typeface="Times New Roman" pitchFamily="18" charset="0"/>
                        </a:rPr>
                        <a:t>”I Blikstille kunde man </a:t>
                      </a:r>
                      <a:r>
                        <a:rPr lang="da-DK" sz="1200" b="0" baseline="0" dirty="0" err="1" smtClean="0">
                          <a:latin typeface="Times New Roman" pitchFamily="18" charset="0"/>
                          <a:cs typeface="Times New Roman" pitchFamily="18" charset="0"/>
                        </a:rPr>
                        <a:t>øine</a:t>
                      </a:r>
                      <a:r>
                        <a:rPr lang="da-DK" sz="1200" b="0" baseline="0" dirty="0" smtClean="0">
                          <a:latin typeface="Times New Roman" pitchFamily="18" charset="0"/>
                          <a:cs typeface="Times New Roman" pitchFamily="18" charset="0"/>
                        </a:rPr>
                        <a:t> Solen, den syntes en Purpur-blomst, fra hvis Bæger det hele Lys </a:t>
                      </a:r>
                      <a:r>
                        <a:rPr lang="da-DK" sz="1200" b="0" baseline="0" dirty="0" err="1" smtClean="0">
                          <a:latin typeface="Times New Roman" pitchFamily="18" charset="0"/>
                          <a:cs typeface="Times New Roman" pitchFamily="18" charset="0"/>
                        </a:rPr>
                        <a:t>udstrømmede</a:t>
                      </a:r>
                      <a:r>
                        <a:rPr lang="da-DK" sz="1200" b="0" baseline="0" dirty="0" smtClean="0">
                          <a:latin typeface="Times New Roman" pitchFamily="18" charset="0"/>
                          <a:cs typeface="Times New Roman" pitchFamily="18" charset="0"/>
                        </a:rPr>
                        <a:t>”</a:t>
                      </a:r>
                    </a:p>
                    <a:p>
                      <a:r>
                        <a:rPr lang="da-DK" sz="1200" b="0" baseline="0" dirty="0" smtClean="0">
                          <a:latin typeface="Times New Roman" pitchFamily="18" charset="0"/>
                          <a:cs typeface="Times New Roman" pitchFamily="18" charset="0"/>
                        </a:rPr>
                        <a:t>”Men den Yngste gjorde sin (have) rund ligesom Solen”</a:t>
                      </a:r>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”Over det Hele dernede </a:t>
                      </a:r>
                      <a:r>
                        <a:rPr lang="da-DK" sz="1200" b="0" baseline="0" dirty="0" err="1" smtClean="0">
                          <a:latin typeface="Times New Roman" pitchFamily="18" charset="0"/>
                          <a:cs typeface="Times New Roman" pitchFamily="18" charset="0"/>
                        </a:rPr>
                        <a:t>laae</a:t>
                      </a:r>
                      <a:r>
                        <a:rPr lang="da-DK" sz="1200" b="0" baseline="0" dirty="0" smtClean="0">
                          <a:latin typeface="Times New Roman" pitchFamily="18" charset="0"/>
                          <a:cs typeface="Times New Roman" pitchFamily="18" charset="0"/>
                        </a:rPr>
                        <a:t> et forunderligt </a:t>
                      </a:r>
                      <a:r>
                        <a:rPr lang="da-DK" sz="1200" b="0" baseline="0" dirty="0" err="1" smtClean="0">
                          <a:latin typeface="Times New Roman" pitchFamily="18" charset="0"/>
                          <a:cs typeface="Times New Roman" pitchFamily="18" charset="0"/>
                        </a:rPr>
                        <a:t>blaat</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Skjær</a:t>
                      </a:r>
                      <a:r>
                        <a:rPr lang="da-DK" sz="1200" b="0" baseline="0" dirty="0" smtClean="0">
                          <a:latin typeface="Times New Roman" pitchFamily="18" charset="0"/>
                          <a:cs typeface="Times New Roman" pitchFamily="18" charset="0"/>
                        </a:rPr>
                        <a:t>”</a:t>
                      </a:r>
                    </a:p>
                    <a:p>
                      <a:r>
                        <a:rPr lang="da-DK" sz="1200" b="0" baseline="0" dirty="0" smtClean="0">
                          <a:latin typeface="Times New Roman" pitchFamily="18" charset="0"/>
                          <a:cs typeface="Times New Roman" pitchFamily="18" charset="0"/>
                        </a:rPr>
                        <a:t>”Og den lille Havfrue løftede sine klare Arme op mod Guds Sol” (ved </a:t>
                      </a:r>
                      <a:r>
                        <a:rPr lang="da-DK" sz="1200" b="0" baseline="0" dirty="0" err="1" smtClean="0">
                          <a:latin typeface="Times New Roman" pitchFamily="18" charset="0"/>
                          <a:cs typeface="Times New Roman" pitchFamily="18" charset="0"/>
                        </a:rPr>
                        <a:t>Luftånd-transformationen</a:t>
                      </a:r>
                      <a:r>
                        <a:rPr lang="da-DK" sz="1200" b="0" baseline="0" dirty="0" smtClean="0">
                          <a:latin typeface="Times New Roman" pitchFamily="18" charset="0"/>
                          <a:cs typeface="Times New Roman" pitchFamily="18" charset="0"/>
                        </a:rPr>
                        <a:t>)</a:t>
                      </a:r>
                    </a:p>
                    <a:p>
                      <a:endParaRPr lang="da-DK" sz="1200" b="0"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a:t>
                      </a:r>
                      <a:r>
                        <a:rPr lang="da-DK" sz="1200" b="0" baseline="0" dirty="0" err="1" smtClean="0">
                          <a:latin typeface="Times New Roman" pitchFamily="18" charset="0"/>
                          <a:cs typeface="Times New Roman" pitchFamily="18" charset="0"/>
                        </a:rPr>
                        <a:t>Havkongen</a:t>
                      </a:r>
                      <a:r>
                        <a:rPr lang="da-DK" sz="1200" b="0" baseline="0" dirty="0" smtClean="0">
                          <a:latin typeface="Times New Roman" pitchFamily="18" charset="0"/>
                          <a:cs typeface="Times New Roman" pitchFamily="18" charset="0"/>
                        </a:rPr>
                        <a:t> dernede havde i mange </a:t>
                      </a:r>
                      <a:r>
                        <a:rPr lang="da-DK" sz="1200" b="0" baseline="0" dirty="0" err="1" smtClean="0">
                          <a:latin typeface="Times New Roman" pitchFamily="18" charset="0"/>
                          <a:cs typeface="Times New Roman" pitchFamily="18" charset="0"/>
                        </a:rPr>
                        <a:t>Aar</a:t>
                      </a:r>
                      <a:r>
                        <a:rPr lang="da-DK" sz="1200" b="0" baseline="0" dirty="0" smtClean="0">
                          <a:latin typeface="Times New Roman" pitchFamily="18" charset="0"/>
                          <a:cs typeface="Times New Roman" pitchFamily="18" charset="0"/>
                        </a:rPr>
                        <a:t> været Enk</a:t>
                      </a:r>
                      <a:r>
                        <a:rPr lang="da-DK" sz="1200" baseline="0" dirty="0" smtClean="0">
                          <a:latin typeface="Times New Roman" pitchFamily="18" charset="0"/>
                          <a:cs typeface="Times New Roman" pitchFamily="18" charset="0"/>
                        </a:rPr>
                        <a:t>emand, men hans gamle Moder holdt </a:t>
                      </a:r>
                      <a:r>
                        <a:rPr lang="da-DK" sz="1200" baseline="0" dirty="0" err="1" smtClean="0">
                          <a:latin typeface="Times New Roman" pitchFamily="18" charset="0"/>
                          <a:cs typeface="Times New Roman" pitchFamily="18" charset="0"/>
                        </a:rPr>
                        <a:t>Huus</a:t>
                      </a:r>
                      <a:r>
                        <a:rPr lang="da-DK" sz="1200" baseline="0" dirty="0" smtClean="0">
                          <a:latin typeface="Times New Roman" pitchFamily="18" charset="0"/>
                          <a:cs typeface="Times New Roman" pitchFamily="18" charset="0"/>
                        </a:rPr>
                        <a:t> for ham…”</a:t>
                      </a:r>
                    </a:p>
                    <a:p>
                      <a:r>
                        <a:rPr lang="da-DK" sz="1200" baseline="0" dirty="0" smtClean="0">
                          <a:latin typeface="Times New Roman" pitchFamily="18" charset="0"/>
                          <a:cs typeface="Times New Roman" pitchFamily="18" charset="0"/>
                        </a:rPr>
                        <a:t>………………………………………………………………</a:t>
                      </a:r>
                    </a:p>
                    <a:p>
                      <a:r>
                        <a:rPr lang="da-DK" sz="1200" b="0" baseline="0" dirty="0" smtClean="0">
                          <a:latin typeface="Times New Roman" pitchFamily="18" charset="0"/>
                          <a:cs typeface="Times New Roman" pitchFamily="18" charset="0"/>
                        </a:rPr>
                        <a:t>”….store, fede Vandsnoge boltrede sig og viste deres stygge, hvidgule </a:t>
                      </a:r>
                      <a:r>
                        <a:rPr lang="da-DK" sz="1200" b="0" baseline="0" dirty="0" err="1" smtClean="0">
                          <a:latin typeface="Times New Roman" pitchFamily="18" charset="0"/>
                          <a:cs typeface="Times New Roman" pitchFamily="18" charset="0"/>
                        </a:rPr>
                        <a:t>Bug…de</a:t>
                      </a:r>
                      <a:r>
                        <a:rPr lang="da-DK" sz="1200" b="0" baseline="0" dirty="0" smtClean="0">
                          <a:latin typeface="Times New Roman" pitchFamily="18" charset="0"/>
                          <a:cs typeface="Times New Roman" pitchFamily="18" charset="0"/>
                        </a:rPr>
                        <a:t> hæslige, fede Vandsnoge”</a:t>
                      </a:r>
                    </a:p>
                    <a:p>
                      <a:endParaRPr lang="da-DK" sz="1200" b="0"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”Alle Træer og Buske vare </a:t>
                      </a:r>
                      <a:r>
                        <a:rPr lang="da-DK" sz="1200" b="0" baseline="0" dirty="0" err="1" smtClean="0">
                          <a:latin typeface="Times New Roman" pitchFamily="18" charset="0"/>
                          <a:cs typeface="Times New Roman" pitchFamily="18" charset="0"/>
                        </a:rPr>
                        <a:t>Polyper</a:t>
                      </a:r>
                      <a:r>
                        <a:rPr lang="da-DK" sz="1200" b="0" baseline="0" dirty="0" smtClean="0">
                          <a:latin typeface="Times New Roman" pitchFamily="18" charset="0"/>
                          <a:cs typeface="Times New Roman" pitchFamily="18" charset="0"/>
                        </a:rPr>
                        <a:t>, halv Dyr og halv Plante; alle Grene vare lange, slimede Arme, med Fingre som smidige Orme, og Led for Led bevægede de sig fra Roden til de yderste Spidser”</a:t>
                      </a:r>
                    </a:p>
                    <a:p>
                      <a:endParaRPr lang="da-DK" sz="1200" b="0"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”Dersom </a:t>
                      </a:r>
                      <a:r>
                        <a:rPr lang="da-DK" sz="1200" b="0" baseline="0" dirty="0" err="1" smtClean="0">
                          <a:latin typeface="Times New Roman" pitchFamily="18" charset="0"/>
                          <a:cs typeface="Times New Roman" pitchFamily="18" charset="0"/>
                        </a:rPr>
                        <a:t>Polyperne</a:t>
                      </a:r>
                      <a:r>
                        <a:rPr lang="da-DK" sz="1200" b="0" baseline="0" dirty="0" smtClean="0">
                          <a:latin typeface="Times New Roman" pitchFamily="18" charset="0"/>
                          <a:cs typeface="Times New Roman" pitchFamily="18" charset="0"/>
                        </a:rPr>
                        <a:t> skulde gribe Dig, </a:t>
                      </a:r>
                      <a:r>
                        <a:rPr lang="da-DK" sz="1200" b="0" baseline="0" dirty="0" err="1" smtClean="0">
                          <a:latin typeface="Times New Roman" pitchFamily="18" charset="0"/>
                          <a:cs typeface="Times New Roman" pitchFamily="18" charset="0"/>
                        </a:rPr>
                        <a:t>naar</a:t>
                      </a:r>
                      <a:r>
                        <a:rPr lang="da-DK" sz="1200" b="0" baseline="0" dirty="0" smtClean="0">
                          <a:latin typeface="Times New Roman" pitchFamily="18" charset="0"/>
                          <a:cs typeface="Times New Roman" pitchFamily="18" charset="0"/>
                        </a:rPr>
                        <a:t> Du </a:t>
                      </a:r>
                      <a:r>
                        <a:rPr lang="da-DK" sz="1200" b="0" baseline="0" dirty="0" err="1" smtClean="0">
                          <a:latin typeface="Times New Roman" pitchFamily="18" charset="0"/>
                          <a:cs typeface="Times New Roman" pitchFamily="18" charset="0"/>
                        </a:rPr>
                        <a:t>gaaer</a:t>
                      </a:r>
                      <a:r>
                        <a:rPr lang="da-DK" sz="1200" b="0" baseline="0" dirty="0" smtClean="0">
                          <a:latin typeface="Times New Roman" pitchFamily="18" charset="0"/>
                          <a:cs typeface="Times New Roman" pitchFamily="18" charset="0"/>
                        </a:rPr>
                        <a:t> tilbage </a:t>
                      </a:r>
                      <a:r>
                        <a:rPr lang="da-DK" sz="1200" b="0" baseline="0" dirty="0" err="1" smtClean="0">
                          <a:latin typeface="Times New Roman" pitchFamily="18" charset="0"/>
                          <a:cs typeface="Times New Roman" pitchFamily="18" charset="0"/>
                        </a:rPr>
                        <a:t>igjennem</a:t>
                      </a:r>
                      <a:r>
                        <a:rPr lang="da-DK" sz="1200" b="0" baseline="0" dirty="0" smtClean="0">
                          <a:latin typeface="Times New Roman" pitchFamily="18" charset="0"/>
                          <a:cs typeface="Times New Roman" pitchFamily="18" charset="0"/>
                        </a:rPr>
                        <a:t> min Skov, </a:t>
                      </a:r>
                      <a:r>
                        <a:rPr lang="da-DK" sz="1200" b="0" baseline="0" dirty="0" err="1" smtClean="0">
                          <a:latin typeface="Times New Roman" pitchFamily="18" charset="0"/>
                          <a:cs typeface="Times New Roman" pitchFamily="18" charset="0"/>
                        </a:rPr>
                        <a:t>saa</a:t>
                      </a:r>
                      <a:r>
                        <a:rPr lang="da-DK" sz="1200" b="0" baseline="0" dirty="0" smtClean="0">
                          <a:latin typeface="Times New Roman" pitchFamily="18" charset="0"/>
                          <a:cs typeface="Times New Roman" pitchFamily="18" charset="0"/>
                        </a:rPr>
                        <a:t> kast kun én eneste </a:t>
                      </a:r>
                      <a:r>
                        <a:rPr lang="da-DK" sz="1200" b="0" baseline="0" dirty="0" err="1" smtClean="0">
                          <a:latin typeface="Times New Roman" pitchFamily="18" charset="0"/>
                          <a:cs typeface="Times New Roman" pitchFamily="18" charset="0"/>
                        </a:rPr>
                        <a:t>Draabe</a:t>
                      </a:r>
                      <a:r>
                        <a:rPr lang="da-DK" sz="1200" b="0" baseline="0" dirty="0" smtClean="0">
                          <a:latin typeface="Times New Roman" pitchFamily="18" charset="0"/>
                          <a:cs typeface="Times New Roman" pitchFamily="18" charset="0"/>
                        </a:rPr>
                        <a:t> af denne Drik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dem, </a:t>
                      </a:r>
                      <a:r>
                        <a:rPr lang="da-DK" sz="1200" b="0" baseline="0" dirty="0" err="1" smtClean="0">
                          <a:latin typeface="Times New Roman" pitchFamily="18" charset="0"/>
                          <a:cs typeface="Times New Roman" pitchFamily="18" charset="0"/>
                        </a:rPr>
                        <a:t>sa</a:t>
                      </a:r>
                      <a:r>
                        <a:rPr lang="da-DK" sz="1200" b="0" baseline="0" dirty="0" smtClean="0">
                          <a:latin typeface="Times New Roman" pitchFamily="18" charset="0"/>
                          <a:cs typeface="Times New Roman" pitchFamily="18" charset="0"/>
                        </a:rPr>
                        <a:t> springer deres Arme og Fingre i tusind Stykker”</a:t>
                      </a:r>
                      <a:endParaRPr lang="da-DK" sz="1200" b="0" dirty="0" smtClean="0">
                        <a:latin typeface="Times New Roman" pitchFamily="18" charset="0"/>
                        <a:cs typeface="Times New Roman" pitchFamily="18" charset="0"/>
                      </a:endParaRPr>
                    </a:p>
                    <a:p>
                      <a:endParaRPr lang="da-DK" sz="1200" dirty="0"/>
                    </a:p>
                  </a:txBody>
                  <a:tcPr/>
                </a:tc>
                <a:tc>
                  <a:txBody>
                    <a:bodyPr/>
                    <a:lstStyle/>
                    <a:p>
                      <a:r>
                        <a:rPr lang="da-DK" sz="1200" b="0" u="sng" dirty="0" err="1" smtClean="0">
                          <a:latin typeface="Times New Roman" pitchFamily="18" charset="0"/>
                          <a:cs typeface="Times New Roman" pitchFamily="18" charset="0"/>
                        </a:rPr>
                        <a:t>Dr.Faustus</a:t>
                      </a:r>
                      <a:endParaRPr lang="da-DK" sz="1200" b="0" u="sng" dirty="0" smtClean="0">
                        <a:latin typeface="Times New Roman" pitchFamily="18" charset="0"/>
                        <a:cs typeface="Times New Roman" pitchFamily="18" charset="0"/>
                      </a:endParaRPr>
                    </a:p>
                    <a:p>
                      <a:r>
                        <a:rPr lang="da-DK" sz="1200" b="0" u="none" dirty="0" smtClean="0">
                          <a:latin typeface="Times New Roman" pitchFamily="18" charset="0"/>
                          <a:cs typeface="Times New Roman" pitchFamily="18" charset="0"/>
                        </a:rPr>
                        <a:t>”livets fantastiske karakter dernede, hvor ingen solstråle når hen…” (295/379)</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aseline="0" dirty="0" smtClean="0">
                          <a:latin typeface="Times New Roman" pitchFamily="18" charset="0"/>
                          <a:cs typeface="Times New Roman" pitchFamily="18" charset="0"/>
                        </a:rPr>
                        <a:t>”…</a:t>
                      </a:r>
                      <a:r>
                        <a:rPr lang="da-DK" sz="1200" b="0" baseline="0" dirty="0" smtClean="0">
                          <a:latin typeface="Times New Roman" pitchFamily="18" charset="0"/>
                          <a:cs typeface="Times New Roman" pitchFamily="18" charset="0"/>
                        </a:rPr>
                        <a:t>kiggede de opdagelsesrejsende nu ud i en vanskeligt  beskrivelig </a:t>
                      </a:r>
                      <a:r>
                        <a:rPr lang="da-DK" sz="1200" b="0" baseline="0" dirty="0" err="1" smtClean="0">
                          <a:latin typeface="Times New Roman" pitchFamily="18" charset="0"/>
                          <a:cs typeface="Times New Roman" pitchFamily="18" charset="0"/>
                        </a:rPr>
                        <a:t>blåsorthed…Derefter</a:t>
                      </a:r>
                      <a:r>
                        <a:rPr lang="da-DK" sz="1200" b="0" baseline="0" dirty="0" smtClean="0">
                          <a:latin typeface="Times New Roman" pitchFamily="18" charset="0"/>
                          <a:cs typeface="Times New Roman" pitchFamily="18" charset="0"/>
                        </a:rPr>
                        <a:t>, allerede længe inden dybdemåleren stod på 750, på 765 meter, herskede der fuldkommen sorthed omkring dem, det mørke, der i evigheder ikke var nået af den svageste solstråle…”” (296/380)</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baseline="0" dirty="0" smtClean="0">
                          <a:latin typeface="Times New Roman" pitchFamily="18" charset="0"/>
                          <a:cs typeface="Times New Roman" pitchFamily="18" charset="0"/>
                        </a:rPr>
                        <a:t>AL møder ”former og </a:t>
                      </a:r>
                      <a:r>
                        <a:rPr lang="da-DK" sz="1200" b="0" baseline="0" dirty="0" err="1" smtClean="0">
                          <a:latin typeface="Times New Roman" pitchFamily="18" charset="0"/>
                          <a:cs typeface="Times New Roman" pitchFamily="18" charset="0"/>
                        </a:rPr>
                        <a:t>fysiognomier….,der</a:t>
                      </a:r>
                      <a:r>
                        <a:rPr lang="da-DK" sz="1200" b="0" baseline="0" dirty="0" smtClean="0">
                          <a:latin typeface="Times New Roman" pitchFamily="18" charset="0"/>
                          <a:cs typeface="Times New Roman" pitchFamily="18" charset="0"/>
                        </a:rPr>
                        <a:t> var et produkt af </a:t>
                      </a:r>
                      <a:r>
                        <a:rPr lang="da-DK" sz="1200" b="0" baseline="0" dirty="0" err="1" smtClean="0">
                          <a:latin typeface="Times New Roman" pitchFamily="18" charset="0"/>
                          <a:cs typeface="Times New Roman" pitchFamily="18" charset="0"/>
                        </a:rPr>
                        <a:t>skjulthed</a:t>
                      </a:r>
                      <a:r>
                        <a:rPr lang="da-DK" sz="1200" b="0" baseline="0" dirty="0" smtClean="0">
                          <a:latin typeface="Times New Roman" pitchFamily="18" charset="0"/>
                          <a:cs typeface="Times New Roman" pitchFamily="18" charset="0"/>
                        </a:rPr>
                        <a:t>, en </a:t>
                      </a:r>
                      <a:r>
                        <a:rPr lang="da-DK" sz="1200" b="0" baseline="0" dirty="0" err="1" smtClean="0">
                          <a:latin typeface="Times New Roman" pitchFamily="18" charset="0"/>
                          <a:cs typeface="Times New Roman" pitchFamily="18" charset="0"/>
                        </a:rPr>
                        <a:t>pukken</a:t>
                      </a:r>
                      <a:r>
                        <a:rPr lang="da-DK" sz="1200" b="0" baseline="0" dirty="0" smtClean="0">
                          <a:latin typeface="Times New Roman" pitchFamily="18" charset="0"/>
                          <a:cs typeface="Times New Roman" pitchFamily="18" charset="0"/>
                        </a:rPr>
                        <a:t> på dette : at være hyllet i evigt mørke” (297/382)</a:t>
                      </a:r>
                    </a:p>
                    <a:p>
                      <a:endParaRPr lang="da-DK" sz="1200" b="0" dirty="0" smtClean="0">
                        <a:latin typeface="Times New Roman" pitchFamily="18" charset="0"/>
                        <a:cs typeface="Times New Roman" pitchFamily="18" charset="0"/>
                      </a:endParaRPr>
                    </a:p>
                    <a:p>
                      <a:r>
                        <a:rPr lang="da-DK" sz="1200" b="0" baseline="0" dirty="0" err="1" smtClean="0">
                          <a:latin typeface="Times New Roman" pitchFamily="18" charset="0"/>
                          <a:cs typeface="Times New Roman" pitchFamily="18" charset="0"/>
                        </a:rPr>
                        <a:t>ALs</a:t>
                      </a:r>
                      <a:r>
                        <a:rPr lang="da-DK" sz="1200" b="0" baseline="0" dirty="0" smtClean="0">
                          <a:latin typeface="Times New Roman" pitchFamily="18" charset="0"/>
                          <a:cs typeface="Times New Roman" pitchFamily="18" charset="0"/>
                        </a:rPr>
                        <a:t> ”erfaringer i det uhyrligt </a:t>
                      </a:r>
                      <a:r>
                        <a:rPr lang="da-DK" sz="1200" b="0" baseline="0" dirty="0" err="1" smtClean="0">
                          <a:latin typeface="Times New Roman" pitchFamily="18" charset="0"/>
                          <a:cs typeface="Times New Roman" pitchFamily="18" charset="0"/>
                        </a:rPr>
                        <a:t>u-menneskeliges</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ausser-menschlichen</a:t>
                      </a:r>
                      <a:r>
                        <a:rPr lang="da-DK" sz="1200" b="0" baseline="0" dirty="0" smtClean="0">
                          <a:latin typeface="Times New Roman" pitchFamily="18" charset="0"/>
                          <a:cs typeface="Times New Roman" pitchFamily="18" charset="0"/>
                        </a:rPr>
                        <a:t>)  områder” (298/383)</a:t>
                      </a:r>
                    </a:p>
                    <a:p>
                      <a:r>
                        <a:rPr lang="da-DK" sz="1200" baseline="0" dirty="0" smtClean="0">
                          <a:latin typeface="Times New Roman" pitchFamily="18" charset="0"/>
                          <a:cs typeface="Times New Roman" pitchFamily="18" charset="0"/>
                        </a:rPr>
                        <a:t>………………………………………………………… ....</a:t>
                      </a:r>
                    </a:p>
                    <a:p>
                      <a:r>
                        <a:rPr lang="da-DK" sz="1200" b="0" baseline="0" dirty="0" smtClean="0">
                          <a:latin typeface="Times New Roman" pitchFamily="18" charset="0"/>
                          <a:cs typeface="Times New Roman" pitchFamily="18" charset="0"/>
                        </a:rPr>
                        <a:t>”Afgrundens </a:t>
                      </a:r>
                      <a:r>
                        <a:rPr lang="da-DK" sz="1200" b="0" baseline="0" dirty="0" err="1" smtClean="0">
                          <a:latin typeface="Times New Roman" pitchFamily="18" charset="0"/>
                          <a:cs typeface="Times New Roman" pitchFamily="18" charset="0"/>
                        </a:rPr>
                        <a:t>abtruse</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skabninger…vanvittige</a:t>
                      </a:r>
                      <a:r>
                        <a:rPr lang="da-DK" sz="1200" b="0" baseline="0" dirty="0" smtClean="0">
                          <a:latin typeface="Times New Roman" pitchFamily="18" charset="0"/>
                          <a:cs typeface="Times New Roman" pitchFamily="18" charset="0"/>
                        </a:rPr>
                        <a:t>, utrolige karikaturer af organiske liv” (297/382)</a:t>
                      </a:r>
                    </a:p>
                    <a:p>
                      <a:endParaRPr lang="da-DK" sz="1200" b="0"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”Selv de viljeløst i havet svævende </a:t>
                      </a:r>
                      <a:r>
                        <a:rPr lang="da-DK" sz="1200" b="0" baseline="0" dirty="0" err="1" smtClean="0">
                          <a:latin typeface="Times New Roman" pitchFamily="18" charset="0"/>
                          <a:cs typeface="Times New Roman" pitchFamily="18" charset="0"/>
                        </a:rPr>
                        <a:t>fangarmede</a:t>
                      </a:r>
                      <a:r>
                        <a:rPr lang="da-DK" sz="1200" b="0" baseline="0" dirty="0" smtClean="0">
                          <a:latin typeface="Times New Roman" pitchFamily="18" charset="0"/>
                          <a:cs typeface="Times New Roman" pitchFamily="18" charset="0"/>
                        </a:rPr>
                        <a:t> uhyrer af slim :kæmpegopler, </a:t>
                      </a:r>
                      <a:r>
                        <a:rPr lang="da-DK" sz="1200" b="0" baseline="0" dirty="0" err="1" smtClean="0">
                          <a:latin typeface="Times New Roman" pitchFamily="18" charset="0"/>
                          <a:cs typeface="Times New Roman" pitchFamily="18" charset="0"/>
                        </a:rPr>
                        <a:t>polyper</a:t>
                      </a:r>
                      <a:r>
                        <a:rPr lang="da-DK" sz="1200" b="0" baseline="0" dirty="0" smtClean="0">
                          <a:latin typeface="Times New Roman" pitchFamily="18" charset="0"/>
                          <a:cs typeface="Times New Roman" pitchFamily="18" charset="0"/>
                        </a:rPr>
                        <a:t> og </a:t>
                      </a:r>
                      <a:r>
                        <a:rPr lang="da-DK" sz="1200" b="0" baseline="0" dirty="0" err="1" smtClean="0">
                          <a:latin typeface="Times New Roman" pitchFamily="18" charset="0"/>
                          <a:cs typeface="Times New Roman" pitchFamily="18" charset="0"/>
                        </a:rPr>
                        <a:t>skyphomedeusaer</a:t>
                      </a:r>
                      <a:r>
                        <a:rPr lang="da-DK" sz="1200" b="0" baseline="0" dirty="0" smtClean="0">
                          <a:latin typeface="Times New Roman" pitchFamily="18" charset="0"/>
                          <a:cs typeface="Times New Roman" pitchFamily="18" charset="0"/>
                        </a:rPr>
                        <a:t>, syntes at være grebet af en krampagtig sprællende ophidselse” (297/382)</a:t>
                      </a:r>
                    </a:p>
                    <a:p>
                      <a:endParaRPr lang="da-DK" sz="1200" b="0"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”en særlig stor, kødfarvet og næsten ædelt formet fisk, man havde fået i sigte, sprængtes i tusind stykker blot ved et let sammenstød med gondolen” (298/383)</a:t>
                      </a:r>
                      <a:endParaRPr lang="da-DK" sz="1200" b="0" dirty="0" smtClean="0">
                        <a:latin typeface="Times New Roman" pitchFamily="18" charset="0"/>
                        <a:cs typeface="Times New Roman" pitchFamily="18" charset="0"/>
                      </a:endParaRPr>
                    </a:p>
                    <a:p>
                      <a:endParaRPr lang="da-DK" sz="1200" dirty="0" smtClean="0"/>
                    </a:p>
                    <a:p>
                      <a:endParaRPr lang="da-DK" sz="1200" dirty="0" smtClean="0"/>
                    </a:p>
                    <a:p>
                      <a:endParaRPr lang="da-DK" sz="1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7"/>
          <p:cNvSpPr txBox="1"/>
          <p:nvPr/>
        </p:nvSpPr>
        <p:spPr>
          <a:xfrm>
            <a:off x="467544" y="476672"/>
            <a:ext cx="8208912" cy="1754326"/>
          </a:xfrm>
          <a:prstGeom prst="rect">
            <a:avLst/>
          </a:prstGeom>
          <a:noFill/>
        </p:spPr>
        <p:txBody>
          <a:bodyPr wrap="square" rtlCol="0">
            <a:spAutoFit/>
          </a:bodyPr>
          <a:lstStyle/>
          <a:p>
            <a:endParaRPr lang="da-DK" dirty="0" smtClean="0"/>
          </a:p>
          <a:p>
            <a:endParaRPr lang="da-DK" dirty="0" smtClean="0"/>
          </a:p>
          <a:p>
            <a:endParaRPr lang="da-DK" dirty="0" smtClean="0"/>
          </a:p>
          <a:p>
            <a:endParaRPr lang="da-DK" dirty="0" smtClean="0"/>
          </a:p>
          <a:p>
            <a:endParaRPr lang="da-DK" dirty="0" smtClean="0"/>
          </a:p>
          <a:p>
            <a:endParaRPr lang="da-DK" dirty="0"/>
          </a:p>
        </p:txBody>
      </p:sp>
      <p:sp>
        <p:nvSpPr>
          <p:cNvPr id="9" name="Tekstboks 8"/>
          <p:cNvSpPr txBox="1"/>
          <p:nvPr/>
        </p:nvSpPr>
        <p:spPr>
          <a:xfrm>
            <a:off x="755576" y="764704"/>
            <a:ext cx="7416824" cy="3046988"/>
          </a:xfrm>
          <a:prstGeom prst="rect">
            <a:avLst/>
          </a:prstGeom>
          <a:noFill/>
        </p:spPr>
        <p:txBody>
          <a:bodyPr wrap="square" rtlCol="0">
            <a:spAutoFit/>
          </a:bodyPr>
          <a:lstStyle/>
          <a:p>
            <a:r>
              <a:rPr lang="da-DK" sz="1200" b="1" dirty="0" smtClean="0">
                <a:latin typeface="Times New Roman" pitchFamily="18" charset="0"/>
                <a:cs typeface="Times New Roman" pitchFamily="18" charset="0"/>
              </a:rPr>
              <a:t>Afslutning </a:t>
            </a:r>
            <a:r>
              <a:rPr lang="da-DK" sz="1200" dirty="0" smtClean="0">
                <a:latin typeface="Times New Roman" pitchFamily="18" charset="0"/>
                <a:cs typeface="Times New Roman" pitchFamily="18" charset="0"/>
              </a:rPr>
              <a:t>  </a:t>
            </a:r>
          </a:p>
          <a:p>
            <a:r>
              <a:rPr lang="da-DK" sz="1200" dirty="0" smtClean="0">
                <a:latin typeface="Times New Roman" pitchFamily="18" charset="0"/>
                <a:cs typeface="Times New Roman" pitchFamily="18" charset="0"/>
              </a:rPr>
              <a:t>Adrian </a:t>
            </a:r>
            <a:r>
              <a:rPr lang="da-DK" sz="1200" dirty="0" err="1" smtClean="0">
                <a:latin typeface="Times New Roman" pitchFamily="18" charset="0"/>
                <a:cs typeface="Times New Roman" pitchFamily="18" charset="0"/>
              </a:rPr>
              <a:t>Leverkühn</a:t>
            </a:r>
            <a:r>
              <a:rPr lang="da-DK" sz="1200" dirty="0" smtClean="0">
                <a:latin typeface="Times New Roman" pitchFamily="18" charset="0"/>
                <a:cs typeface="Times New Roman" pitchFamily="18" charset="0"/>
              </a:rPr>
              <a:t> – en tragisk kunstner med et livsforløb præget af fatalisme og dæmonisk magt? Med behov for nåde og frelse efter sin død?                                                                                                                                                    Eller :  Adrian </a:t>
            </a:r>
            <a:r>
              <a:rPr lang="da-DK" sz="1200" dirty="0" err="1" smtClean="0">
                <a:latin typeface="Times New Roman" pitchFamily="18" charset="0"/>
                <a:cs typeface="Times New Roman" pitchFamily="18" charset="0"/>
              </a:rPr>
              <a:t>Leverkühn</a:t>
            </a:r>
            <a:r>
              <a:rPr lang="da-DK" sz="1200" dirty="0" smtClean="0">
                <a:latin typeface="Times New Roman" pitchFamily="18" charset="0"/>
                <a:cs typeface="Times New Roman" pitchFamily="18" charset="0"/>
              </a:rPr>
              <a:t> – en heroisk kunstner med et livsforløb præget af eksistentielle valg med åbne øjne? Uden behov for frelse efter. Efter døden bliver man til skum.</a:t>
            </a:r>
          </a:p>
          <a:p>
            <a:r>
              <a:rPr lang="da-DK" sz="1200" dirty="0" smtClean="0">
                <a:latin typeface="Times New Roman" pitchFamily="18" charset="0"/>
                <a:cs typeface="Times New Roman" pitchFamily="18" charset="0"/>
              </a:rPr>
              <a:t>I behøver ikke at vælge ! Begge opfattelser kan gøres gældende med støtte i Manns brug af Den lille Havfrue. </a:t>
            </a:r>
          </a:p>
          <a:p>
            <a:r>
              <a:rPr lang="da-DK" sz="1200" dirty="0" smtClean="0">
                <a:latin typeface="Times New Roman" pitchFamily="18" charset="0"/>
                <a:cs typeface="Times New Roman" pitchFamily="18" charset="0"/>
              </a:rPr>
              <a:t>Men hvem af de to opfattelser af AL tror I, Mann selv foretrak?  Hør her, hvad der står i ”Reden und </a:t>
            </a:r>
            <a:r>
              <a:rPr lang="da-DK" sz="1200" dirty="0" err="1" smtClean="0">
                <a:latin typeface="Times New Roman" pitchFamily="18" charset="0"/>
                <a:cs typeface="Times New Roman" pitchFamily="18" charset="0"/>
              </a:rPr>
              <a:t>Aufsätze</a:t>
            </a:r>
            <a:r>
              <a:rPr lang="da-DK" sz="1200" dirty="0" smtClean="0">
                <a:latin typeface="Times New Roman" pitchFamily="18" charset="0"/>
                <a:cs typeface="Times New Roman" pitchFamily="18" charset="0"/>
              </a:rPr>
              <a:t>!  I, 1965 :  </a:t>
            </a:r>
            <a:r>
              <a:rPr lang="da-DK" sz="1200" b="1" dirty="0" smtClean="0">
                <a:latin typeface="Times New Roman" pitchFamily="18" charset="0"/>
                <a:cs typeface="Times New Roman" pitchFamily="18" charset="0"/>
              </a:rPr>
              <a:t>”Jeg er helt forgabt i </a:t>
            </a:r>
            <a:r>
              <a:rPr lang="da-DK" sz="1200" b="1" dirty="0" err="1" smtClean="0">
                <a:latin typeface="Times New Roman" pitchFamily="18" charset="0"/>
                <a:cs typeface="Times New Roman" pitchFamily="18" charset="0"/>
              </a:rPr>
              <a:t>ALs</a:t>
            </a:r>
            <a:r>
              <a:rPr lang="da-DK" sz="1200" b="1" dirty="0" smtClean="0">
                <a:latin typeface="Times New Roman" pitchFamily="18" charset="0"/>
                <a:cs typeface="Times New Roman" pitchFamily="18" charset="0"/>
              </a:rPr>
              <a:t> kulde, hans </a:t>
            </a:r>
            <a:r>
              <a:rPr lang="da-DK" sz="1200" b="1" dirty="0" err="1" smtClean="0">
                <a:latin typeface="Times New Roman" pitchFamily="18" charset="0"/>
                <a:cs typeface="Times New Roman" pitchFamily="18" charset="0"/>
              </a:rPr>
              <a:t>livsfjernhed</a:t>
            </a:r>
            <a:r>
              <a:rPr lang="da-DK" sz="1200" b="1" dirty="0" smtClean="0">
                <a:latin typeface="Times New Roman" pitchFamily="18" charset="0"/>
                <a:cs typeface="Times New Roman" pitchFamily="18" charset="0"/>
              </a:rPr>
              <a:t>, hans mangel på sjæl, hans umenneskelighed og fortvivlede hjerte, hans overbevisning om at være fordømt”.</a:t>
            </a:r>
            <a:r>
              <a:rPr lang="da-DK" sz="1200" dirty="0" smtClean="0">
                <a:latin typeface="Times New Roman" pitchFamily="18" charset="0"/>
                <a:cs typeface="Times New Roman" pitchFamily="18" charset="0"/>
              </a:rPr>
              <a:t>  Intet under, at AL i Den lille Havfrue ser en ”</a:t>
            </a:r>
            <a:r>
              <a:rPr lang="da-DK" sz="1200" dirty="0" err="1" smtClean="0">
                <a:latin typeface="Times New Roman" pitchFamily="18" charset="0"/>
                <a:cs typeface="Times New Roman" pitchFamily="18" charset="0"/>
              </a:rPr>
              <a:t>Schwester</a:t>
            </a:r>
            <a:r>
              <a:rPr lang="da-DK" sz="1200" dirty="0" smtClean="0">
                <a:latin typeface="Times New Roman" pitchFamily="18" charset="0"/>
                <a:cs typeface="Times New Roman" pitchFamily="18" charset="0"/>
              </a:rPr>
              <a:t> der </a:t>
            </a:r>
            <a:r>
              <a:rPr lang="da-DK" sz="1200" dirty="0" err="1" smtClean="0">
                <a:latin typeface="Times New Roman" pitchFamily="18" charset="0"/>
                <a:cs typeface="Times New Roman" pitchFamily="18" charset="0"/>
              </a:rPr>
              <a:t>Trübsal</a:t>
            </a:r>
            <a:r>
              <a:rPr lang="da-DK" sz="1200" dirty="0" smtClean="0">
                <a:latin typeface="Times New Roman" pitchFamily="18" charset="0"/>
                <a:cs typeface="Times New Roman" pitchFamily="18" charset="0"/>
              </a:rPr>
              <a:t>” !!</a:t>
            </a:r>
          </a:p>
          <a:p>
            <a:r>
              <a:rPr lang="da-DK" sz="1200" dirty="0" smtClean="0">
                <a:latin typeface="Times New Roman" pitchFamily="18" charset="0"/>
                <a:cs typeface="Times New Roman" pitchFamily="18" charset="0"/>
              </a:rPr>
              <a:t>Jeg synes, det er tankevækkende, at to store forfattere begge i nogle af deres sidste værker kredser omkring forholdet mellem kunst og dæmoni.</a:t>
            </a:r>
          </a:p>
          <a:p>
            <a:r>
              <a:rPr lang="da-DK" sz="1200" dirty="0" smtClean="0">
                <a:latin typeface="Times New Roman" pitchFamily="18" charset="0"/>
                <a:cs typeface="Times New Roman" pitchFamily="18" charset="0"/>
              </a:rPr>
              <a:t>For både HCA og TM var dette at skabe stor, måske genial kunst forbundet med noget ikke-menneskeligt, noget suspekt, noget dæmonisk. </a:t>
            </a:r>
          </a:p>
          <a:p>
            <a:r>
              <a:rPr lang="da-DK" sz="1200" dirty="0" smtClean="0">
                <a:latin typeface="Times New Roman" pitchFamily="18" charset="0"/>
                <a:cs typeface="Times New Roman" pitchFamily="18" charset="0"/>
              </a:rPr>
              <a:t>”At leve er krig med trolde / i hjertets og hjernens hvælv / At digte det er at holde / Dommedag over sig selv”.</a:t>
            </a:r>
          </a:p>
          <a:p>
            <a:endParaRPr lang="da-DK" sz="12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251520" y="260648"/>
            <a:ext cx="8568952" cy="646331"/>
          </a:xfrm>
          <a:prstGeom prst="rect">
            <a:avLst/>
          </a:prstGeom>
          <a:noFill/>
        </p:spPr>
        <p:txBody>
          <a:bodyPr wrap="square" rtlCol="0">
            <a:spAutoFit/>
          </a:bodyPr>
          <a:lstStyle/>
          <a:p>
            <a:r>
              <a:rPr lang="da-DK" sz="1200" u="sng" dirty="0" smtClean="0">
                <a:latin typeface="Times New Roman" pitchFamily="18" charset="0"/>
                <a:cs typeface="Times New Roman" pitchFamily="18" charset="0"/>
              </a:rPr>
              <a:t>Alle gode Gaver, de kommer ovenfra – om </a:t>
            </a:r>
            <a:r>
              <a:rPr lang="da-DK" sz="1200" u="sng" dirty="0" err="1" smtClean="0">
                <a:latin typeface="Times New Roman" pitchFamily="18" charset="0"/>
                <a:cs typeface="Times New Roman" pitchFamily="18" charset="0"/>
              </a:rPr>
              <a:t>Gudsgaver</a:t>
            </a:r>
            <a:r>
              <a:rPr lang="da-DK" sz="1200" u="sng" dirty="0" smtClean="0">
                <a:latin typeface="Times New Roman" pitchFamily="18" charset="0"/>
                <a:cs typeface="Times New Roman" pitchFamily="18" charset="0"/>
              </a:rPr>
              <a:t> og ydmyghed – samt </a:t>
            </a:r>
            <a:r>
              <a:rPr lang="da-DK" sz="1200" u="sng" dirty="0" err="1" smtClean="0">
                <a:latin typeface="Times New Roman" pitchFamily="18" charset="0"/>
                <a:cs typeface="Times New Roman" pitchFamily="18" charset="0"/>
              </a:rPr>
              <a:t>Superbia</a:t>
            </a:r>
            <a:endParaRPr lang="da-DK" sz="1200" u="sng"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endParaRPr lang="da-DK" sz="1200" dirty="0">
              <a:latin typeface="Times New Roman" pitchFamily="18" charset="0"/>
              <a:cs typeface="Times New Roman" pitchFamily="18" charset="0"/>
            </a:endParaRPr>
          </a:p>
        </p:txBody>
      </p:sp>
      <p:graphicFrame>
        <p:nvGraphicFramePr>
          <p:cNvPr id="4" name="Tabel 3"/>
          <p:cNvGraphicFramePr>
            <a:graphicFrameLocks noGrp="1"/>
          </p:cNvGraphicFramePr>
          <p:nvPr/>
        </p:nvGraphicFramePr>
        <p:xfrm>
          <a:off x="323528" y="692696"/>
          <a:ext cx="8496944" cy="5029200"/>
        </p:xfrm>
        <a:graphic>
          <a:graphicData uri="http://schemas.openxmlformats.org/drawingml/2006/table">
            <a:tbl>
              <a:tblPr firstRow="1" bandRow="1">
                <a:tableStyleId>{5C22544A-7EE6-4342-B048-85BDC9FD1C3A}</a:tableStyleId>
              </a:tblPr>
              <a:tblGrid>
                <a:gridCol w="4248472"/>
                <a:gridCol w="4248472"/>
              </a:tblGrid>
              <a:tr h="1584176">
                <a:tc>
                  <a:txBody>
                    <a:bodyPr/>
                    <a:lstStyle/>
                    <a:p>
                      <a:r>
                        <a:rPr lang="da-DK" sz="1200" b="0" u="sng" dirty="0" smtClean="0">
                          <a:latin typeface="Times New Roman" pitchFamily="18" charset="0"/>
                          <a:cs typeface="Times New Roman" pitchFamily="18" charset="0"/>
                        </a:rPr>
                        <a:t>Tante</a:t>
                      </a:r>
                      <a:r>
                        <a:rPr lang="da-DK" sz="1200" b="0" u="sng" baseline="0" dirty="0" smtClean="0">
                          <a:latin typeface="Times New Roman" pitchFamily="18" charset="0"/>
                          <a:cs typeface="Times New Roman" pitchFamily="18" charset="0"/>
                        </a:rPr>
                        <a:t> Tandp</a:t>
                      </a:r>
                      <a:r>
                        <a:rPr lang="da-DK" sz="1200" u="sng" baseline="0" dirty="0" smtClean="0">
                          <a:latin typeface="Times New Roman" pitchFamily="18" charset="0"/>
                          <a:cs typeface="Times New Roman" pitchFamily="18" charset="0"/>
                        </a:rPr>
                        <a:t>ine</a:t>
                      </a:r>
                    </a:p>
                    <a:p>
                      <a:r>
                        <a:rPr lang="da-DK" sz="1200" b="0" u="sng" baseline="0" dirty="0" err="1" smtClean="0">
                          <a:latin typeface="Times New Roman" pitchFamily="18" charset="0"/>
                          <a:cs typeface="Times New Roman" pitchFamily="18" charset="0"/>
                        </a:rPr>
                        <a:t>Gudsgaven</a:t>
                      </a:r>
                      <a:endParaRPr lang="da-DK" sz="1200" b="0" u="sng"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”Der er givet dem og mig en </a:t>
                      </a:r>
                      <a:r>
                        <a:rPr lang="da-DK" sz="1200" b="0" baseline="0" dirty="0" err="1" smtClean="0">
                          <a:latin typeface="Times New Roman" pitchFamily="18" charset="0"/>
                          <a:cs typeface="Times New Roman" pitchFamily="18" charset="0"/>
                        </a:rPr>
                        <a:t>Gudsgave</a:t>
                      </a:r>
                      <a:r>
                        <a:rPr lang="da-DK" sz="1200" b="0" baseline="0" dirty="0" smtClean="0">
                          <a:latin typeface="Times New Roman" pitchFamily="18" charset="0"/>
                          <a:cs typeface="Times New Roman" pitchFamily="18" charset="0"/>
                        </a:rPr>
                        <a:t>, en Velsignelse, stor nok for en selv, men alt for lille til at stykkes ud </a:t>
                      </a:r>
                      <a:r>
                        <a:rPr lang="da-DK" sz="1200" b="0" baseline="0" dirty="0" err="1" smtClean="0">
                          <a:latin typeface="Times New Roman" pitchFamily="18" charset="0"/>
                          <a:cs typeface="Times New Roman" pitchFamily="18" charset="0"/>
                        </a:rPr>
                        <a:t>igjen</a:t>
                      </a:r>
                      <a:r>
                        <a:rPr lang="da-DK" sz="1200" b="0" baseline="0" dirty="0" smtClean="0">
                          <a:latin typeface="Times New Roman" pitchFamily="18" charset="0"/>
                          <a:cs typeface="Times New Roman" pitchFamily="18" charset="0"/>
                        </a:rPr>
                        <a:t> til Andre”</a:t>
                      </a:r>
                    </a:p>
                    <a:p>
                      <a:endParaRPr lang="da-DK" sz="1200" baseline="0" dirty="0" smtClean="0">
                        <a:latin typeface="Times New Roman" pitchFamily="18" charset="0"/>
                        <a:cs typeface="Times New Roman" pitchFamily="18" charset="0"/>
                      </a:endParaRPr>
                    </a:p>
                    <a:p>
                      <a:endParaRPr lang="da-DK" sz="1200" baseline="0" dirty="0" smtClean="0">
                        <a:latin typeface="Times New Roman" pitchFamily="18" charset="0"/>
                        <a:cs typeface="Times New Roman" pitchFamily="18" charset="0"/>
                      </a:endParaRPr>
                    </a:p>
                    <a:p>
                      <a:endParaRPr lang="da-DK" sz="1200" baseline="0" dirty="0" smtClean="0">
                        <a:latin typeface="Times New Roman" pitchFamily="18" charset="0"/>
                        <a:cs typeface="Times New Roman" pitchFamily="18" charset="0"/>
                      </a:endParaRPr>
                    </a:p>
                    <a:p>
                      <a:endParaRPr lang="da-DK" sz="1200"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Ydmyghed</a:t>
                      </a:r>
                    </a:p>
                    <a:p>
                      <a:r>
                        <a:rPr lang="da-DK" sz="1200" b="0" baseline="0" dirty="0" smtClean="0">
                          <a:latin typeface="Times New Roman" pitchFamily="18" charset="0"/>
                          <a:cs typeface="Times New Roman" pitchFamily="18" charset="0"/>
                        </a:rPr>
                        <a:t>”Der er noget i mig af Poeten, men ikke nok. Mange Mennesker have vist </a:t>
                      </a:r>
                      <a:r>
                        <a:rPr lang="da-DK" sz="1200" b="0" baseline="0" dirty="0" err="1" smtClean="0">
                          <a:latin typeface="Times New Roman" pitchFamily="18" charset="0"/>
                          <a:cs typeface="Times New Roman" pitchFamily="18" charset="0"/>
                        </a:rPr>
                        <a:t>ligesaa</a:t>
                      </a:r>
                      <a:r>
                        <a:rPr lang="da-DK" sz="1200" b="0" baseline="0" dirty="0" smtClean="0">
                          <a:latin typeface="Times New Roman" pitchFamily="18" charset="0"/>
                          <a:cs typeface="Times New Roman" pitchFamily="18" charset="0"/>
                        </a:rPr>
                        <a:t> Meget i sig deraf som jeg, og bære dog ikke Skilt eller </a:t>
                      </a:r>
                      <a:r>
                        <a:rPr lang="da-DK" sz="1200" b="0" baseline="0" dirty="0" err="1" smtClean="0">
                          <a:latin typeface="Times New Roman" pitchFamily="18" charset="0"/>
                          <a:cs typeface="Times New Roman" pitchFamily="18" charset="0"/>
                        </a:rPr>
                        <a:t>Halsbaand</a:t>
                      </a:r>
                      <a:r>
                        <a:rPr lang="da-DK" sz="1200" b="0" baseline="0" dirty="0" smtClean="0">
                          <a:latin typeface="Times New Roman" pitchFamily="18" charset="0"/>
                          <a:cs typeface="Times New Roman" pitchFamily="18" charset="0"/>
                        </a:rPr>
                        <a:t> med Navnet </a:t>
                      </a:r>
                      <a:r>
                        <a:rPr lang="da-DK" sz="1200" b="0" i="1" baseline="0" dirty="0" smtClean="0">
                          <a:latin typeface="Times New Roman" pitchFamily="18" charset="0"/>
                          <a:cs typeface="Times New Roman" pitchFamily="18" charset="0"/>
                        </a:rPr>
                        <a:t>Poet</a:t>
                      </a:r>
                      <a:r>
                        <a:rPr lang="da-DK" sz="1200" b="0" baseline="0" dirty="0" smtClean="0">
                          <a:latin typeface="Times New Roman" pitchFamily="18" charset="0"/>
                          <a:cs typeface="Times New Roman" pitchFamily="18" charset="0"/>
                        </a:rPr>
                        <a:t>”</a:t>
                      </a:r>
                      <a:r>
                        <a:rPr lang="da-DK" sz="1200" baseline="0" dirty="0" smtClean="0">
                          <a:latin typeface="Times New Roman" pitchFamily="18" charset="0"/>
                          <a:cs typeface="Times New Roman" pitchFamily="18" charset="0"/>
                        </a:rPr>
                        <a:t> </a:t>
                      </a:r>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r>
                        <a:rPr lang="da-DK" sz="1200" dirty="0" smtClean="0">
                          <a:latin typeface="Times New Roman" pitchFamily="18" charset="0"/>
                          <a:cs typeface="Times New Roman" pitchFamily="18" charset="0"/>
                        </a:rPr>
                        <a:t>…......................................................................................................</a:t>
                      </a:r>
                    </a:p>
                    <a:p>
                      <a:r>
                        <a:rPr lang="da-DK" sz="1200" b="0" u="sng" kern="1200" dirty="0" smtClean="0">
                          <a:solidFill>
                            <a:schemeClr val="lt1"/>
                          </a:solidFill>
                          <a:latin typeface="+mn-lt"/>
                          <a:ea typeface="+mn-ea"/>
                          <a:cs typeface="+mn-cs"/>
                        </a:rPr>
                        <a:t>Om </a:t>
                      </a:r>
                      <a:r>
                        <a:rPr lang="da-DK" sz="1200" b="0" u="sng" kern="1200" dirty="0" err="1" smtClean="0">
                          <a:solidFill>
                            <a:schemeClr val="lt1"/>
                          </a:solidFill>
                          <a:latin typeface="+mn-lt"/>
                          <a:ea typeface="+mn-ea"/>
                          <a:cs typeface="+mn-cs"/>
                        </a:rPr>
                        <a:t>Superbia</a:t>
                      </a:r>
                      <a:r>
                        <a:rPr lang="da-DK" sz="1200" b="0" u="none" kern="1200" dirty="0" smtClean="0">
                          <a:solidFill>
                            <a:schemeClr val="lt1"/>
                          </a:solidFill>
                          <a:latin typeface="+mn-lt"/>
                          <a:ea typeface="+mn-ea"/>
                          <a:cs typeface="+mn-cs"/>
                        </a:rPr>
                        <a:t>    </a:t>
                      </a:r>
                      <a:r>
                        <a:rPr lang="da-DK" sz="1200" b="0" kern="1200" dirty="0" smtClean="0">
                          <a:solidFill>
                            <a:schemeClr val="lt1"/>
                          </a:solidFill>
                          <a:latin typeface="+mn-lt"/>
                          <a:ea typeface="+mn-ea"/>
                          <a:cs typeface="+mn-cs"/>
                        </a:rPr>
                        <a:t>(stolthed – hovmod – ærgerrighed – grådighed)</a:t>
                      </a:r>
                    </a:p>
                    <a:p>
                      <a:endParaRPr lang="da-DK" sz="1200" b="0" kern="1200" dirty="0" smtClean="0">
                        <a:solidFill>
                          <a:schemeClr val="lt1"/>
                        </a:solidFill>
                        <a:latin typeface="+mn-lt"/>
                        <a:ea typeface="+mn-ea"/>
                        <a:cs typeface="+mn-cs"/>
                      </a:endParaRPr>
                    </a:p>
                    <a:p>
                      <a:r>
                        <a:rPr lang="da-DK" sz="1200" b="0" kern="1200" dirty="0" smtClean="0">
                          <a:solidFill>
                            <a:schemeClr val="lt1"/>
                          </a:solidFill>
                          <a:latin typeface="+mn-lt"/>
                          <a:ea typeface="+mn-ea"/>
                          <a:cs typeface="+mn-cs"/>
                        </a:rPr>
                        <a:t>I en prædiken i 411 advarer Augustin imod stolthed : ”Stolthed er en stor synd, og den første af alle synder, begyndelsen, ophavet og årsagen til alle synder. Stolthed kastede en engel ned og gjorde ham til djævel. Stolthed var det bæger, som han, da han var nedkastet, gav mennesket, der stod op, ar </a:t>
                      </a:r>
                      <a:r>
                        <a:rPr lang="da-DK" sz="1200" b="0" kern="1200" dirty="0" err="1" smtClean="0">
                          <a:solidFill>
                            <a:schemeClr val="lt1"/>
                          </a:solidFill>
                          <a:latin typeface="+mn-lt"/>
                          <a:ea typeface="+mn-ea"/>
                          <a:cs typeface="+mn-cs"/>
                        </a:rPr>
                        <a:t>drikke…Han</a:t>
                      </a:r>
                      <a:r>
                        <a:rPr lang="da-DK" sz="1200" b="0" kern="1200" dirty="0" smtClean="0">
                          <a:solidFill>
                            <a:schemeClr val="lt1"/>
                          </a:solidFill>
                          <a:latin typeface="+mn-lt"/>
                          <a:ea typeface="+mn-ea"/>
                          <a:cs typeface="+mn-cs"/>
                        </a:rPr>
                        <a:t> misundte ham og overtalte ham til at ignorere Guds lov og nyde sin egen styrke. Og hvorledes overtalte han ham? ”Hvis du spiser noget”, sagde han, skal du blive som Gud” (Gen,3,5). Han var skabt som m</a:t>
                      </a:r>
                      <a:r>
                        <a:rPr lang="da-DK" sz="1200" b="1" kern="1200" dirty="0" smtClean="0">
                          <a:solidFill>
                            <a:schemeClr val="lt1"/>
                          </a:solidFill>
                          <a:latin typeface="+mn-lt"/>
                          <a:ea typeface="+mn-ea"/>
                          <a:cs typeface="+mn-cs"/>
                        </a:rPr>
                        <a:t>enneske, han ønskede at blive Gud”. </a:t>
                      </a:r>
                      <a:endParaRPr lang="da-DK" sz="1200" dirty="0">
                        <a:latin typeface="Times New Roman" pitchFamily="18" charset="0"/>
                        <a:cs typeface="Times New Roman" pitchFamily="18" charset="0"/>
                      </a:endParaRPr>
                    </a:p>
                  </a:txBody>
                  <a:tcPr/>
                </a:tc>
                <a:tc>
                  <a:txBody>
                    <a:bodyPr/>
                    <a:lstStyle/>
                    <a:p>
                      <a:r>
                        <a:rPr lang="da-DK" sz="1200" b="0" u="sng" dirty="0" err="1" smtClean="0">
                          <a:latin typeface="Times New Roman" pitchFamily="18" charset="0"/>
                          <a:cs typeface="Times New Roman" pitchFamily="18" charset="0"/>
                        </a:rPr>
                        <a:t>Dr.Faustus</a:t>
                      </a:r>
                      <a:endParaRPr lang="da-DK" sz="1200" b="0" u="sng" dirty="0" smtClean="0">
                        <a:latin typeface="Times New Roman" pitchFamily="18" charset="0"/>
                        <a:cs typeface="Times New Roman" pitchFamily="18" charset="0"/>
                      </a:endParaRPr>
                    </a:p>
                    <a:p>
                      <a:r>
                        <a:rPr lang="da-DK" sz="1200" b="0" u="sng" dirty="0" err="1" smtClean="0">
                          <a:latin typeface="Times New Roman" pitchFamily="18" charset="0"/>
                          <a:cs typeface="Times New Roman" pitchFamily="18" charset="0"/>
                        </a:rPr>
                        <a:t>Gudsgaven</a:t>
                      </a:r>
                      <a:endParaRPr lang="da-DK" sz="1200" b="0" u="sng"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”De ved også,</a:t>
                      </a:r>
                      <a:r>
                        <a:rPr lang="da-DK" sz="1200" b="0" baseline="0" dirty="0" smtClean="0">
                          <a:latin typeface="Times New Roman" pitchFamily="18" charset="0"/>
                          <a:cs typeface="Times New Roman" pitchFamily="18" charset="0"/>
                        </a:rPr>
                        <a:t> at Han deroppe, fra hvem alt </a:t>
                      </a:r>
                      <a:r>
                        <a:rPr lang="da-DK" sz="1200" b="0" baseline="0" dirty="0" err="1" smtClean="0">
                          <a:latin typeface="Times New Roman" pitchFamily="18" charset="0"/>
                          <a:cs typeface="Times New Roman" pitchFamily="18" charset="0"/>
                        </a:rPr>
                        <a:t>kommer,har</a:t>
                      </a:r>
                      <a:r>
                        <a:rPr lang="da-DK" sz="1200" b="0" baseline="0" dirty="0" smtClean="0">
                          <a:latin typeface="Times New Roman" pitchFamily="18" charset="0"/>
                          <a:cs typeface="Times New Roman" pitchFamily="18" charset="0"/>
                        </a:rPr>
                        <a:t> betroet Dem disse gaver, thi De vil jo bringe dem til Ham. De har ret : Naturlige fortjenester er Guds fortjenester med os ” (rektor til AL) (100/126)</a:t>
                      </a:r>
                    </a:p>
                    <a:p>
                      <a:r>
                        <a:rPr lang="da-DK" sz="1200" b="0" baseline="0" dirty="0" smtClean="0">
                          <a:latin typeface="Times New Roman" pitchFamily="18" charset="0"/>
                          <a:cs typeface="Times New Roman" pitchFamily="18" charset="0"/>
                        </a:rPr>
                        <a:t>”Han (AL) skrev, at Gud  havde skænket ham en meget alsidig og levende forstand…” (148/199)</a:t>
                      </a:r>
                    </a:p>
                    <a:p>
                      <a:endParaRPr lang="da-DK" sz="1200"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Ydmyghed</a:t>
                      </a:r>
                    </a:p>
                    <a:p>
                      <a:r>
                        <a:rPr lang="da-DK" sz="1200" b="0" baseline="0" dirty="0" smtClean="0">
                          <a:latin typeface="Times New Roman" pitchFamily="18" charset="0"/>
                          <a:cs typeface="Times New Roman" pitchFamily="18" charset="0"/>
                        </a:rPr>
                        <a:t>”Det er et kompliment, jeg her giver Dem, nemlig for det, De er på Guds vegne. Vær det i ydmyghed, min ven, ikke i trods og overlegenhed…” (100/126) </a:t>
                      </a:r>
                    </a:p>
                    <a:p>
                      <a:r>
                        <a:rPr lang="da-DK" sz="1200" b="0" baseline="0" dirty="0" smtClean="0">
                          <a:latin typeface="Times New Roman" pitchFamily="18" charset="0"/>
                          <a:cs typeface="Times New Roman" pitchFamily="18" charset="0"/>
                        </a:rPr>
                        <a:t>”Jeg havde vel ovenfra nådigt fået et godt og hurtigt hoved og talent i gave og i ærbarhed og beskedenhed kunnet udnytte det” (AL) (538/696) </a:t>
                      </a:r>
                    </a:p>
                    <a:p>
                      <a:r>
                        <a:rPr lang="da-DK" sz="1200" baseline="0" dirty="0" smtClean="0">
                          <a:latin typeface="Times New Roman" pitchFamily="18" charset="0"/>
                          <a:cs typeface="Times New Roman" pitchFamily="18" charset="0"/>
                        </a:rPr>
                        <a:t>…......................................................................................................</a:t>
                      </a:r>
                    </a:p>
                    <a:p>
                      <a:endParaRPr lang="da-DK" sz="1200" b="1" kern="1200" baseline="0" dirty="0" smtClean="0">
                        <a:solidFill>
                          <a:schemeClr val="lt1"/>
                        </a:solidFill>
                        <a:latin typeface="Times New Roman" pitchFamily="18" charset="0"/>
                        <a:ea typeface="+mn-ea"/>
                        <a:cs typeface="Times New Roman" pitchFamily="18" charset="0"/>
                      </a:endParaRPr>
                    </a:p>
                    <a:p>
                      <a:endParaRPr lang="da-DK" sz="1200" b="1" kern="1200" baseline="0" dirty="0" smtClean="0">
                        <a:solidFill>
                          <a:schemeClr val="lt1"/>
                        </a:solidFill>
                        <a:latin typeface="Times New Roman" pitchFamily="18" charset="0"/>
                        <a:ea typeface="+mn-ea"/>
                        <a:cs typeface="Times New Roman" pitchFamily="18" charset="0"/>
                      </a:endParaRPr>
                    </a:p>
                    <a:p>
                      <a:r>
                        <a:rPr lang="da-DK" sz="1200" b="0" kern="1200" dirty="0" smtClean="0">
                          <a:solidFill>
                            <a:schemeClr val="lt1"/>
                          </a:solidFill>
                          <a:latin typeface="Times New Roman" pitchFamily="18" charset="0"/>
                          <a:ea typeface="+mn-ea"/>
                          <a:cs typeface="Times New Roman" pitchFamily="18" charset="0"/>
                        </a:rPr>
                        <a:t>Første </a:t>
                      </a:r>
                      <a:r>
                        <a:rPr lang="da-DK" sz="1200" b="0" kern="1200" dirty="0" err="1" smtClean="0">
                          <a:solidFill>
                            <a:schemeClr val="lt1"/>
                          </a:solidFill>
                          <a:latin typeface="Times New Roman" pitchFamily="18" charset="0"/>
                          <a:ea typeface="+mn-ea"/>
                          <a:cs typeface="Times New Roman" pitchFamily="18" charset="0"/>
                        </a:rPr>
                        <a:t>Peterbrev</a:t>
                      </a:r>
                      <a:r>
                        <a:rPr lang="da-DK" sz="1200" b="0" kern="1200" dirty="0" smtClean="0">
                          <a:solidFill>
                            <a:schemeClr val="lt1"/>
                          </a:solidFill>
                          <a:latin typeface="Times New Roman" pitchFamily="18" charset="0"/>
                          <a:ea typeface="+mn-ea"/>
                          <a:cs typeface="Times New Roman" pitchFamily="18" charset="0"/>
                        </a:rPr>
                        <a:t> 5,5 ”Gud står de hovmodige imod/de ydmyge viser han nåde” (p.1113).</a:t>
                      </a:r>
                    </a:p>
                    <a:p>
                      <a:r>
                        <a:rPr lang="da-DK" sz="1200" b="0" kern="1200" dirty="0" smtClean="0">
                          <a:solidFill>
                            <a:schemeClr val="lt1"/>
                          </a:solidFill>
                          <a:latin typeface="Times New Roman" pitchFamily="18" charset="0"/>
                          <a:ea typeface="+mn-ea"/>
                          <a:cs typeface="Times New Roman" pitchFamily="18" charset="0"/>
                        </a:rPr>
                        <a:t>Ordsprogenes Bog, 16,18 ”Hovmod går forud for ulykke/hovmod går forud for fald” + 18,12 ”Menneskehjertets hovmod går forud for ulykke/ydmyghed går forud for ære” (576-577)</a:t>
                      </a:r>
                      <a:endParaRPr lang="da-DK" sz="1200" b="0" baseline="0" dirty="0" smtClean="0">
                        <a:latin typeface="Times New Roman" pitchFamily="18" charset="0"/>
                        <a:cs typeface="Times New Roman" pitchFamily="18" charset="0"/>
                      </a:endParaRPr>
                    </a:p>
                    <a:p>
                      <a:endParaRPr lang="da-DK" sz="1200" baseline="0" dirty="0" smtClean="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dirty="0" smtClean="0"/>
              <a:t>Havfruen som hermafrodit</a:t>
            </a:r>
            <a:br>
              <a:rPr lang="da-DK" sz="2800" dirty="0" smtClean="0"/>
            </a:br>
            <a:r>
              <a:rPr lang="da-DK" sz="2800" dirty="0" smtClean="0"/>
              <a:t>                                                      </a:t>
            </a:r>
            <a:r>
              <a:rPr lang="da-DK" sz="1200" dirty="0" smtClean="0"/>
              <a:t>Corneille, La </a:t>
            </a:r>
            <a:r>
              <a:rPr lang="da-DK" sz="1200" dirty="0" err="1" smtClean="0"/>
              <a:t>Petite</a:t>
            </a:r>
            <a:r>
              <a:rPr lang="da-DK" sz="1200" dirty="0" smtClean="0"/>
              <a:t> Sirene, 1984</a:t>
            </a:r>
            <a:endParaRPr lang="da-DK" sz="2800" dirty="0"/>
          </a:p>
        </p:txBody>
      </p:sp>
      <p:pic>
        <p:nvPicPr>
          <p:cNvPr id="5" name="Pladsholder til indhold 4" descr="scan0001.jpg"/>
          <p:cNvPicPr>
            <a:picLocks noGrp="1" noChangeAspect="1"/>
          </p:cNvPicPr>
          <p:nvPr>
            <p:ph sz="half" idx="1"/>
          </p:nvPr>
        </p:nvPicPr>
        <p:blipFill>
          <a:blip r:embed="rId2" cstate="print"/>
          <a:stretch>
            <a:fillRect/>
          </a:stretch>
        </p:blipFill>
        <p:spPr>
          <a:xfrm>
            <a:off x="774801" y="1600200"/>
            <a:ext cx="3403397" cy="4525963"/>
          </a:xfrm>
        </p:spPr>
      </p:pic>
      <p:pic>
        <p:nvPicPr>
          <p:cNvPr id="6" name="Pladsholder til indhold 5" descr="scan0004.jpg"/>
          <p:cNvPicPr>
            <a:picLocks noGrp="1" noChangeAspect="1"/>
          </p:cNvPicPr>
          <p:nvPr>
            <p:ph sz="half" idx="2"/>
          </p:nvPr>
        </p:nvPicPr>
        <p:blipFill>
          <a:blip r:embed="rId3" cstate="print"/>
          <a:stretch>
            <a:fillRect/>
          </a:stretch>
        </p:blipFill>
        <p:spPr>
          <a:xfrm>
            <a:off x="4924582" y="1600200"/>
            <a:ext cx="3485835"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251520" y="332657"/>
            <a:ext cx="8712968" cy="1015663"/>
          </a:xfrm>
          <a:prstGeom prst="rect">
            <a:avLst/>
          </a:prstGeom>
          <a:noFill/>
        </p:spPr>
        <p:txBody>
          <a:bodyPr wrap="square" rtlCol="0">
            <a:spAutoFit/>
          </a:bodyPr>
          <a:lstStyle/>
          <a:p>
            <a:r>
              <a:rPr lang="da-DK" sz="1200" dirty="0" smtClean="0">
                <a:latin typeface="Times New Roman" pitchFamily="18" charset="0"/>
                <a:cs typeface="Times New Roman" pitchFamily="18" charset="0"/>
              </a:rPr>
              <a:t>Gennembruddet – at overskride </a:t>
            </a:r>
            <a:r>
              <a:rPr lang="da-DK" sz="1200" dirty="0" err="1" smtClean="0">
                <a:latin typeface="Times New Roman" pitchFamily="18" charset="0"/>
                <a:cs typeface="Times New Roman" pitchFamily="18" charset="0"/>
              </a:rPr>
              <a:t>Gudsgave-grænsen</a:t>
            </a:r>
            <a:r>
              <a:rPr lang="da-DK" sz="1200" dirty="0" smtClean="0">
                <a:latin typeface="Times New Roman" pitchFamily="18" charset="0"/>
                <a:cs typeface="Times New Roman" pitchFamily="18" charset="0"/>
              </a:rPr>
              <a:t> </a:t>
            </a:r>
          </a:p>
          <a:p>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endParaRPr lang="da-DK" sz="1200" dirty="0">
              <a:latin typeface="Times New Roman" pitchFamily="18" charset="0"/>
              <a:cs typeface="Times New Roman" pitchFamily="18" charset="0"/>
            </a:endParaRPr>
          </a:p>
        </p:txBody>
      </p:sp>
      <p:graphicFrame>
        <p:nvGraphicFramePr>
          <p:cNvPr id="4" name="Tabel 3"/>
          <p:cNvGraphicFramePr>
            <a:graphicFrameLocks noGrp="1"/>
          </p:cNvGraphicFramePr>
          <p:nvPr/>
        </p:nvGraphicFramePr>
        <p:xfrm>
          <a:off x="323528" y="764704"/>
          <a:ext cx="8568952" cy="5577840"/>
        </p:xfrm>
        <a:graphic>
          <a:graphicData uri="http://schemas.openxmlformats.org/drawingml/2006/table">
            <a:tbl>
              <a:tblPr firstRow="1" bandRow="1">
                <a:tableStyleId>{5C22544A-7EE6-4342-B048-85BDC9FD1C3A}</a:tableStyleId>
              </a:tblPr>
              <a:tblGrid>
                <a:gridCol w="4248472"/>
                <a:gridCol w="4320480"/>
              </a:tblGrid>
              <a:tr h="1105272">
                <a:tc>
                  <a:txBody>
                    <a:bodyPr/>
                    <a:lstStyle/>
                    <a:p>
                      <a:r>
                        <a:rPr lang="da-DK" sz="1200" b="0" u="sng" dirty="0" smtClean="0">
                          <a:latin typeface="Times New Roman" pitchFamily="18" charset="0"/>
                          <a:cs typeface="Times New Roman" pitchFamily="18" charset="0"/>
                        </a:rPr>
                        <a:t>Tante Tandpine</a:t>
                      </a:r>
                    </a:p>
                    <a:p>
                      <a:endParaRPr lang="da-DK" sz="1200"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Længslen efter gennembruddet – den store kunstner</a:t>
                      </a:r>
                    </a:p>
                    <a:p>
                      <a:endParaRPr lang="da-DK" sz="1200" b="0" u="sng"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”Natten efter den Tale (Tante Milles) </a:t>
                      </a:r>
                      <a:r>
                        <a:rPr lang="da-DK" sz="1200" b="0" dirty="0" err="1" smtClean="0">
                          <a:latin typeface="Times New Roman" pitchFamily="18" charset="0"/>
                          <a:cs typeface="Times New Roman" pitchFamily="18" charset="0"/>
                        </a:rPr>
                        <a:t>laae</a:t>
                      </a:r>
                      <a:r>
                        <a:rPr lang="da-DK" sz="1200" b="0" dirty="0" smtClean="0">
                          <a:latin typeface="Times New Roman" pitchFamily="18" charset="0"/>
                          <a:cs typeface="Times New Roman" pitchFamily="18" charset="0"/>
                        </a:rPr>
                        <a:t> jeg i Længsel og </a:t>
                      </a:r>
                      <a:r>
                        <a:rPr lang="da-DK" sz="1200" b="0" dirty="0" err="1" smtClean="0">
                          <a:latin typeface="Times New Roman" pitchFamily="18" charset="0"/>
                          <a:cs typeface="Times New Roman" pitchFamily="18" charset="0"/>
                        </a:rPr>
                        <a:t>Vaand</a:t>
                      </a:r>
                      <a:r>
                        <a:rPr lang="da-DK" sz="1200" b="0" dirty="0" smtClean="0">
                          <a:latin typeface="Times New Roman" pitchFamily="18" charset="0"/>
                          <a:cs typeface="Times New Roman" pitchFamily="18" charset="0"/>
                        </a:rPr>
                        <a:t>, i Trang og Lyst til at blive en stor Digter”</a:t>
                      </a:r>
                    </a:p>
                    <a:p>
                      <a:endParaRPr lang="da-DK" sz="1200" b="0"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(Luftningen</a:t>
                      </a:r>
                      <a:r>
                        <a:rPr lang="da-DK" sz="1200" b="0" baseline="0" dirty="0" smtClean="0">
                          <a:latin typeface="Times New Roman" pitchFamily="18" charset="0"/>
                          <a:cs typeface="Times New Roman" pitchFamily="18" charset="0"/>
                        </a:rPr>
                        <a:t> bar et blad ind ad vinduet til studenten) ”Jeg betragtede de mange forgrenede </a:t>
                      </a:r>
                      <a:r>
                        <a:rPr lang="da-DK" sz="1200" b="0" baseline="0" dirty="0" err="1" smtClean="0">
                          <a:latin typeface="Times New Roman" pitchFamily="18" charset="0"/>
                          <a:cs typeface="Times New Roman" pitchFamily="18" charset="0"/>
                        </a:rPr>
                        <a:t>Aarer</a:t>
                      </a:r>
                      <a:r>
                        <a:rPr lang="da-DK" sz="1200" b="0" baseline="0" dirty="0" smtClean="0">
                          <a:latin typeface="Times New Roman" pitchFamily="18" charset="0"/>
                          <a:cs typeface="Times New Roman" pitchFamily="18" charset="0"/>
                        </a:rPr>
                        <a:t>; et lille Kryb </a:t>
                      </a:r>
                      <a:r>
                        <a:rPr lang="da-DK" sz="1200" b="0" baseline="0" dirty="0" err="1" smtClean="0">
                          <a:latin typeface="Times New Roman" pitchFamily="18" charset="0"/>
                          <a:cs typeface="Times New Roman" pitchFamily="18" charset="0"/>
                        </a:rPr>
                        <a:t>bevæ-gede</a:t>
                      </a:r>
                      <a:r>
                        <a:rPr lang="da-DK" sz="1200" b="0" baseline="0" dirty="0" smtClean="0">
                          <a:latin typeface="Times New Roman" pitchFamily="18" charset="0"/>
                          <a:cs typeface="Times New Roman" pitchFamily="18" charset="0"/>
                        </a:rPr>
                        <a:t> sig hen over disse, som vilde det </a:t>
                      </a:r>
                      <a:r>
                        <a:rPr lang="da-DK" sz="1200" b="0" baseline="0" dirty="0" err="1" smtClean="0">
                          <a:latin typeface="Times New Roman" pitchFamily="18" charset="0"/>
                          <a:cs typeface="Times New Roman" pitchFamily="18" charset="0"/>
                        </a:rPr>
                        <a:t>gjøre</a:t>
                      </a:r>
                      <a:r>
                        <a:rPr lang="da-DK" sz="1200" b="0" baseline="0" dirty="0" smtClean="0">
                          <a:latin typeface="Times New Roman" pitchFamily="18" charset="0"/>
                          <a:cs typeface="Times New Roman" pitchFamily="18" charset="0"/>
                        </a:rPr>
                        <a:t> et grundigt Studium af Bladet. Da </a:t>
                      </a:r>
                      <a:r>
                        <a:rPr lang="da-DK" sz="1200" b="0" baseline="0" dirty="0" err="1" smtClean="0">
                          <a:latin typeface="Times New Roman" pitchFamily="18" charset="0"/>
                          <a:cs typeface="Times New Roman" pitchFamily="18" charset="0"/>
                        </a:rPr>
                        <a:t>maatte</a:t>
                      </a:r>
                      <a:r>
                        <a:rPr lang="da-DK" sz="1200" b="0" baseline="0" dirty="0" smtClean="0">
                          <a:latin typeface="Times New Roman" pitchFamily="18" charset="0"/>
                          <a:cs typeface="Times New Roman" pitchFamily="18" charset="0"/>
                        </a:rPr>
                        <a:t> jeg tænke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Menneske-Viisdom</a:t>
                      </a:r>
                      <a:r>
                        <a:rPr lang="da-DK" sz="1200" b="0" baseline="0" dirty="0" smtClean="0">
                          <a:latin typeface="Times New Roman" pitchFamily="18" charset="0"/>
                          <a:cs typeface="Times New Roman" pitchFamily="18" charset="0"/>
                        </a:rPr>
                        <a:t>; vi kravle </a:t>
                      </a:r>
                      <a:r>
                        <a:rPr lang="da-DK" sz="1200" b="0" baseline="0" dirty="0" err="1" smtClean="0">
                          <a:latin typeface="Times New Roman" pitchFamily="18" charset="0"/>
                          <a:cs typeface="Times New Roman" pitchFamily="18" charset="0"/>
                        </a:rPr>
                        <a:t>ogsaa</a:t>
                      </a:r>
                      <a:r>
                        <a:rPr lang="da-DK" sz="1200" b="0" baseline="0" dirty="0" smtClean="0">
                          <a:latin typeface="Times New Roman" pitchFamily="18" charset="0"/>
                          <a:cs typeface="Times New Roman" pitchFamily="18" charset="0"/>
                        </a:rPr>
                        <a:t> om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Bladet, </a:t>
                      </a:r>
                      <a:r>
                        <a:rPr lang="da-DK" sz="1200" b="0" baseline="0" dirty="0" err="1" smtClean="0">
                          <a:latin typeface="Times New Roman" pitchFamily="18" charset="0"/>
                          <a:cs typeface="Times New Roman" pitchFamily="18" charset="0"/>
                        </a:rPr>
                        <a:t>kjende</a:t>
                      </a:r>
                      <a:r>
                        <a:rPr lang="da-DK" sz="1200" b="0" baseline="0" dirty="0" smtClean="0">
                          <a:latin typeface="Times New Roman" pitchFamily="18" charset="0"/>
                          <a:cs typeface="Times New Roman" pitchFamily="18" charset="0"/>
                        </a:rPr>
                        <a:t> kun det, og </a:t>
                      </a:r>
                      <a:r>
                        <a:rPr lang="da-DK" sz="1200" b="0" baseline="0" dirty="0" err="1" smtClean="0">
                          <a:latin typeface="Times New Roman" pitchFamily="18" charset="0"/>
                          <a:cs typeface="Times New Roman" pitchFamily="18" charset="0"/>
                        </a:rPr>
                        <a:t>saa</a:t>
                      </a:r>
                      <a:r>
                        <a:rPr lang="da-DK" sz="1200" b="0" baseline="0" dirty="0" smtClean="0">
                          <a:latin typeface="Times New Roman" pitchFamily="18" charset="0"/>
                          <a:cs typeface="Times New Roman" pitchFamily="18" charset="0"/>
                        </a:rPr>
                        <a:t> holde vi </a:t>
                      </a:r>
                      <a:r>
                        <a:rPr lang="da-DK" sz="1200" b="0" baseline="0" dirty="0" err="1" smtClean="0">
                          <a:latin typeface="Times New Roman" pitchFamily="18" charset="0"/>
                          <a:cs typeface="Times New Roman" pitchFamily="18" charset="0"/>
                        </a:rPr>
                        <a:t>strax</a:t>
                      </a:r>
                      <a:r>
                        <a:rPr lang="da-DK" sz="1200" b="0" baseline="0" dirty="0" smtClean="0">
                          <a:latin typeface="Times New Roman" pitchFamily="18" charset="0"/>
                          <a:cs typeface="Times New Roman" pitchFamily="18" charset="0"/>
                        </a:rPr>
                        <a:t> Foredrag over det hele store Træ, Roden, Stammen og Kronen; det store Træ : Gud, Verden og Udødeligheden, og </a:t>
                      </a:r>
                      <a:r>
                        <a:rPr lang="da-DK" sz="1200" b="0" baseline="0" dirty="0" err="1" smtClean="0">
                          <a:latin typeface="Times New Roman" pitchFamily="18" charset="0"/>
                          <a:cs typeface="Times New Roman" pitchFamily="18" charset="0"/>
                        </a:rPr>
                        <a:t>kjende</a:t>
                      </a:r>
                      <a:r>
                        <a:rPr lang="da-DK" sz="1200" b="0" baseline="0" dirty="0" smtClean="0">
                          <a:latin typeface="Times New Roman" pitchFamily="18" charset="0"/>
                          <a:cs typeface="Times New Roman" pitchFamily="18" charset="0"/>
                        </a:rPr>
                        <a:t> af det Hele kun et lille Blad!”</a:t>
                      </a:r>
                    </a:p>
                    <a:p>
                      <a:endParaRPr lang="da-DK" sz="1200"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Besøget af </a:t>
                      </a:r>
                      <a:r>
                        <a:rPr lang="da-DK" sz="1200" b="0" u="sng" baseline="0" dirty="0" err="1" smtClean="0">
                          <a:latin typeface="Times New Roman" pitchFamily="18" charset="0"/>
                          <a:cs typeface="Times New Roman" pitchFamily="18" charset="0"/>
                        </a:rPr>
                        <a:t>Satania</a:t>
                      </a:r>
                      <a:r>
                        <a:rPr lang="da-DK" sz="1200" b="0" u="sng" baseline="0" dirty="0" smtClean="0">
                          <a:latin typeface="Times New Roman" pitchFamily="18" charset="0"/>
                          <a:cs typeface="Times New Roman" pitchFamily="18" charset="0"/>
                        </a:rPr>
                        <a:t> </a:t>
                      </a:r>
                      <a:r>
                        <a:rPr lang="da-DK" sz="1200" b="0" u="sng" baseline="0" dirty="0" err="1" smtClean="0">
                          <a:latin typeface="Times New Roman" pitchFamily="18" charset="0"/>
                          <a:cs typeface="Times New Roman" pitchFamily="18" charset="0"/>
                        </a:rPr>
                        <a:t>infirnalis</a:t>
                      </a:r>
                      <a:endParaRPr lang="da-DK" sz="1200" b="0" u="sng" baseline="0" dirty="0" smtClean="0">
                        <a:latin typeface="Times New Roman" pitchFamily="18" charset="0"/>
                        <a:cs typeface="Times New Roman" pitchFamily="18" charset="0"/>
                      </a:endParaRPr>
                    </a:p>
                    <a:p>
                      <a:endParaRPr lang="da-DK" sz="1200" b="0" u="sng"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Fremtræden og kulde </a:t>
                      </a:r>
                      <a:r>
                        <a:rPr lang="da-DK" sz="1200" b="0" u="none" baseline="0" dirty="0" smtClean="0">
                          <a:latin typeface="Times New Roman" pitchFamily="18" charset="0"/>
                          <a:cs typeface="Times New Roman" pitchFamily="18" charset="0"/>
                        </a:rPr>
                        <a:t>:    ”Det trak fra </a:t>
                      </a:r>
                      <a:r>
                        <a:rPr lang="da-DK" sz="1200" b="0" u="none" baseline="0" dirty="0" err="1" smtClean="0">
                          <a:latin typeface="Times New Roman" pitchFamily="18" charset="0"/>
                          <a:cs typeface="Times New Roman" pitchFamily="18" charset="0"/>
                        </a:rPr>
                        <a:t>Vinduet……Det</a:t>
                      </a:r>
                      <a:r>
                        <a:rPr lang="da-DK" sz="1200" b="0" u="none" baseline="0" dirty="0" smtClean="0">
                          <a:latin typeface="Times New Roman" pitchFamily="18" charset="0"/>
                          <a:cs typeface="Times New Roman" pitchFamily="18" charset="0"/>
                        </a:rPr>
                        <a:t> var en Uro i Skygge og Lys, men </a:t>
                      </a:r>
                      <a:r>
                        <a:rPr lang="da-DK" sz="1200" b="0" u="none" baseline="0" dirty="0" err="1" smtClean="0">
                          <a:latin typeface="Times New Roman" pitchFamily="18" charset="0"/>
                          <a:cs typeface="Times New Roman" pitchFamily="18" charset="0"/>
                        </a:rPr>
                        <a:t>tilsidst</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saae</a:t>
                      </a:r>
                      <a:r>
                        <a:rPr lang="da-DK" sz="1200" b="0" u="none" baseline="0" dirty="0" smtClean="0">
                          <a:latin typeface="Times New Roman" pitchFamily="18" charset="0"/>
                          <a:cs typeface="Times New Roman" pitchFamily="18" charset="0"/>
                        </a:rPr>
                        <a:t> Skyggen </a:t>
                      </a:r>
                      <a:r>
                        <a:rPr lang="da-DK" sz="1200" b="0" u="none" baseline="0" dirty="0" err="1" smtClean="0">
                          <a:latin typeface="Times New Roman" pitchFamily="18" charset="0"/>
                          <a:cs typeface="Times New Roman" pitchFamily="18" charset="0"/>
                        </a:rPr>
                        <a:t>paa</a:t>
                      </a:r>
                      <a:r>
                        <a:rPr lang="da-DK" sz="1200" b="0" u="none" baseline="0" dirty="0" smtClean="0">
                          <a:latin typeface="Times New Roman" pitchFamily="18" charset="0"/>
                          <a:cs typeface="Times New Roman" pitchFamily="18" charset="0"/>
                        </a:rPr>
                        <a:t> Gulvet ud som noget; jeg </a:t>
                      </a:r>
                      <a:r>
                        <a:rPr lang="da-DK" sz="1200" b="0" u="none" baseline="0" dirty="0" err="1" smtClean="0">
                          <a:latin typeface="Times New Roman" pitchFamily="18" charset="0"/>
                          <a:cs typeface="Times New Roman" pitchFamily="18" charset="0"/>
                        </a:rPr>
                        <a:t>saae</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pa</a:t>
                      </a:r>
                      <a:r>
                        <a:rPr lang="da-DK" sz="1200" b="0" u="none" dirty="0" err="1" smtClean="0">
                          <a:latin typeface="Times New Roman" pitchFamily="18" charset="0"/>
                          <a:cs typeface="Times New Roman" pitchFamily="18" charset="0"/>
                        </a:rPr>
                        <a:t>a</a:t>
                      </a:r>
                      <a:r>
                        <a:rPr lang="da-DK" sz="1200" b="0" u="none" dirty="0" smtClean="0">
                          <a:latin typeface="Times New Roman" pitchFamily="18" charset="0"/>
                          <a:cs typeface="Times New Roman" pitchFamily="18" charset="0"/>
                        </a:rPr>
                        <a:t> det</a:t>
                      </a:r>
                      <a:r>
                        <a:rPr lang="da-DK" sz="1200" b="0" u="none" baseline="0" dirty="0" smtClean="0">
                          <a:latin typeface="Times New Roman" pitchFamily="18" charset="0"/>
                          <a:cs typeface="Times New Roman" pitchFamily="18" charset="0"/>
                        </a:rPr>
                        <a:t> Bevægelige og fornam en </a:t>
                      </a:r>
                      <a:r>
                        <a:rPr lang="da-DK" sz="1200" b="0" u="none" baseline="0" dirty="0" err="1" smtClean="0">
                          <a:latin typeface="Times New Roman" pitchFamily="18" charset="0"/>
                          <a:cs typeface="Times New Roman" pitchFamily="18" charset="0"/>
                        </a:rPr>
                        <a:t>iisnende</a:t>
                      </a:r>
                      <a:r>
                        <a:rPr lang="da-DK" sz="1200" b="0" u="none" baseline="0" dirty="0" smtClean="0">
                          <a:latin typeface="Times New Roman" pitchFamily="18" charset="0"/>
                          <a:cs typeface="Times New Roman" pitchFamily="18" charset="0"/>
                        </a:rPr>
                        <a:t> kold Blæst” +  ”men snart huskede jeg det, huskede mit </a:t>
                      </a:r>
                      <a:r>
                        <a:rPr lang="da-DK" sz="1200" b="0" u="none" baseline="0" dirty="0" err="1" smtClean="0">
                          <a:latin typeface="Times New Roman" pitchFamily="18" charset="0"/>
                          <a:cs typeface="Times New Roman" pitchFamily="18" charset="0"/>
                        </a:rPr>
                        <a:t>Tandpine-Syn</a:t>
                      </a:r>
                      <a:r>
                        <a:rPr lang="da-DK" sz="1200" b="0" u="none" baseline="0" dirty="0" smtClean="0">
                          <a:latin typeface="Times New Roman" pitchFamily="18" charset="0"/>
                          <a:cs typeface="Times New Roman" pitchFamily="18" charset="0"/>
                        </a:rPr>
                        <a:t>, Drøm og Virkelighed gik over i hinanden”</a:t>
                      </a:r>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r>
                        <a:rPr lang="da-DK" sz="1200" b="0" dirty="0" err="1" smtClean="0">
                          <a:latin typeface="Times New Roman" pitchFamily="18" charset="0"/>
                          <a:cs typeface="Times New Roman" pitchFamily="18" charset="0"/>
                        </a:rPr>
                        <a:t>Satania-samtalen</a:t>
                      </a:r>
                      <a:r>
                        <a:rPr lang="da-DK" sz="1200" b="0" baseline="0" dirty="0" smtClean="0">
                          <a:latin typeface="Times New Roman" pitchFamily="18" charset="0"/>
                          <a:cs typeface="Times New Roman" pitchFamily="18" charset="0"/>
                        </a:rPr>
                        <a:t> :  1.Paratheden ”Her er godt at være!” summede hun; ”her er godt </a:t>
                      </a:r>
                      <a:r>
                        <a:rPr lang="da-DK" sz="1200" b="0" baseline="0" dirty="0" err="1" smtClean="0">
                          <a:latin typeface="Times New Roman" pitchFamily="18" charset="0"/>
                          <a:cs typeface="Times New Roman" pitchFamily="18" charset="0"/>
                        </a:rPr>
                        <a:t>Qvarteer</a:t>
                      </a:r>
                      <a:r>
                        <a:rPr lang="da-DK" sz="1200" b="0" baseline="0" dirty="0" smtClean="0">
                          <a:latin typeface="Times New Roman" pitchFamily="18" charset="0"/>
                          <a:cs typeface="Times New Roman" pitchFamily="18" charset="0"/>
                        </a:rPr>
                        <a:t>! Sumpet Grund, Mosegrund. Her have Myggene summet med Gift i </a:t>
                      </a:r>
                      <a:r>
                        <a:rPr lang="da-DK" sz="1200" b="0" baseline="0" dirty="0" err="1" smtClean="0">
                          <a:latin typeface="Times New Roman" pitchFamily="18" charset="0"/>
                          <a:cs typeface="Times New Roman" pitchFamily="18" charset="0"/>
                        </a:rPr>
                        <a:t>Braaden</a:t>
                      </a:r>
                      <a:r>
                        <a:rPr lang="da-DK" sz="1200" b="0" baseline="0" dirty="0" smtClean="0">
                          <a:latin typeface="Times New Roman" pitchFamily="18" charset="0"/>
                          <a:cs typeface="Times New Roman" pitchFamily="18" charset="0"/>
                        </a:rPr>
                        <a:t>, nu har jeg  </a:t>
                      </a:r>
                      <a:r>
                        <a:rPr lang="da-DK" sz="1200" b="0" baseline="0" dirty="0" err="1" smtClean="0">
                          <a:latin typeface="Times New Roman" pitchFamily="18" charset="0"/>
                          <a:cs typeface="Times New Roman" pitchFamily="18" charset="0"/>
                        </a:rPr>
                        <a:t>Braaden</a:t>
                      </a:r>
                      <a:r>
                        <a:rPr lang="da-DK" sz="1200" b="0" baseline="0" dirty="0" smtClean="0">
                          <a:latin typeface="Times New Roman" pitchFamily="18" charset="0"/>
                          <a:cs typeface="Times New Roman" pitchFamily="18" charset="0"/>
                        </a:rPr>
                        <a:t>. Den </a:t>
                      </a:r>
                      <a:r>
                        <a:rPr lang="da-DK" sz="1200" b="0" baseline="0" dirty="0" err="1" smtClean="0">
                          <a:latin typeface="Times New Roman" pitchFamily="18" charset="0"/>
                          <a:cs typeface="Times New Roman" pitchFamily="18" charset="0"/>
                        </a:rPr>
                        <a:t>maa</a:t>
                      </a:r>
                      <a:r>
                        <a:rPr lang="da-DK" sz="1200" b="0" baseline="0" dirty="0" smtClean="0">
                          <a:latin typeface="Times New Roman" pitchFamily="18" charset="0"/>
                          <a:cs typeface="Times New Roman" pitchFamily="18" charset="0"/>
                        </a:rPr>
                        <a:t> hvæsses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Mennesketænder”</a:t>
                      </a:r>
                      <a:endParaRPr lang="da-DK" sz="1200" b="0" dirty="0" smtClean="0">
                        <a:latin typeface="Times New Roman" pitchFamily="18" charset="0"/>
                        <a:cs typeface="Times New Roman" pitchFamily="18" charset="0"/>
                      </a:endParaRPr>
                    </a:p>
                  </a:txBody>
                  <a:tcPr/>
                </a:tc>
                <a:tc>
                  <a:txBody>
                    <a:bodyPr/>
                    <a:lstStyle/>
                    <a:p>
                      <a:r>
                        <a:rPr lang="da-DK" sz="1200" b="0" u="sng" dirty="0" err="1" smtClean="0">
                          <a:latin typeface="Times New Roman" pitchFamily="18" charset="0"/>
                          <a:cs typeface="Times New Roman" pitchFamily="18" charset="0"/>
                        </a:rPr>
                        <a:t>Dr.Faustus</a:t>
                      </a:r>
                      <a:endParaRPr lang="da-DK" sz="1200" b="0" u="sng"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Længslen efter gennembruddet – den store kunstner</a:t>
                      </a:r>
                    </a:p>
                    <a:p>
                      <a:endParaRPr lang="da-DK" sz="1200" b="0" u="sng" dirty="0" smtClean="0">
                        <a:latin typeface="Times New Roman" pitchFamily="18" charset="0"/>
                        <a:cs typeface="Times New Roman" pitchFamily="18" charset="0"/>
                      </a:endParaRPr>
                    </a:p>
                    <a:p>
                      <a:r>
                        <a:rPr lang="da-DK" sz="1200" b="0" u="none" dirty="0" smtClean="0">
                          <a:latin typeface="Times New Roman" pitchFamily="18" charset="0"/>
                          <a:cs typeface="Times New Roman" pitchFamily="18" charset="0"/>
                        </a:rPr>
                        <a:t>”…og</a:t>
                      </a:r>
                      <a:r>
                        <a:rPr lang="da-DK" sz="1200" b="0" u="none" baseline="0" dirty="0" smtClean="0">
                          <a:latin typeface="Times New Roman" pitchFamily="18" charset="0"/>
                          <a:cs typeface="Times New Roman" pitchFamily="18" charset="0"/>
                        </a:rPr>
                        <a:t> med  velbetænkt mod, stolthed </a:t>
                      </a:r>
                      <a:r>
                        <a:rPr lang="da-DK" sz="1200" b="0" baseline="0" dirty="0" smtClean="0">
                          <a:latin typeface="Times New Roman" pitchFamily="18" charset="0"/>
                          <a:cs typeface="Times New Roman" pitchFamily="18" charset="0"/>
                        </a:rPr>
                        <a:t>og forvovenhed, nemlig fordi jeg ville opnå berømmelse i denne verden…” (536/693)</a:t>
                      </a:r>
                    </a:p>
                    <a:p>
                      <a:endParaRPr lang="da-DK" sz="1200" b="0"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”Der er i grunden kun </a:t>
                      </a:r>
                      <a:r>
                        <a:rPr lang="da-DK" sz="1200" b="0" i="1" baseline="0" dirty="0" smtClean="0">
                          <a:latin typeface="Times New Roman" pitchFamily="18" charset="0"/>
                          <a:cs typeface="Times New Roman" pitchFamily="18" charset="0"/>
                        </a:rPr>
                        <a:t>ét</a:t>
                      </a:r>
                      <a:r>
                        <a:rPr lang="da-DK" sz="1200" b="0" baseline="0" dirty="0" smtClean="0">
                          <a:latin typeface="Times New Roman" pitchFamily="18" charset="0"/>
                          <a:cs typeface="Times New Roman" pitchFamily="18" charset="0"/>
                        </a:rPr>
                        <a:t> problem i verden, og det er : Hvordan bryder man igennem? Hvordan kommer man ud i det fri?” (340/437)</a:t>
                      </a:r>
                    </a:p>
                    <a:p>
                      <a:r>
                        <a:rPr lang="da-DK" sz="1200" b="0" baseline="0" dirty="0" smtClean="0">
                          <a:latin typeface="Times New Roman" pitchFamily="18" charset="0"/>
                          <a:cs typeface="Times New Roman" pitchFamily="18" charset="0"/>
                        </a:rPr>
                        <a:t>”Den , for hvem altså gennembruddet ville lykkes fra intellektuel kulde til en dristig verden af ny følelse – ham burde man vel kalde for kunstens forløser” (353/454)</a:t>
                      </a:r>
                    </a:p>
                    <a:p>
                      <a:endParaRPr lang="da-DK" sz="1200" baseline="0" dirty="0" smtClean="0">
                        <a:latin typeface="Times New Roman" pitchFamily="18" charset="0"/>
                        <a:cs typeface="Times New Roman" pitchFamily="18" charset="0"/>
                      </a:endParaRPr>
                    </a:p>
                    <a:p>
                      <a:endParaRPr lang="da-DK" sz="1200" baseline="0" dirty="0" smtClean="0">
                        <a:latin typeface="Times New Roman" pitchFamily="18" charset="0"/>
                        <a:cs typeface="Times New Roman" pitchFamily="18" charset="0"/>
                      </a:endParaRPr>
                    </a:p>
                    <a:p>
                      <a:endParaRPr lang="da-DK" sz="1200"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Besøget af  Djævlen</a:t>
                      </a:r>
                      <a:endParaRPr lang="da-DK" sz="1200" b="0" u="none" baseline="0" dirty="0" smtClean="0">
                        <a:latin typeface="Times New Roman" pitchFamily="18" charset="0"/>
                        <a:cs typeface="Times New Roman" pitchFamily="18" charset="0"/>
                      </a:endParaRPr>
                    </a:p>
                    <a:p>
                      <a:endParaRPr lang="da-DK" sz="1200" b="0" u="none"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Fremtræden og kulde </a:t>
                      </a:r>
                      <a:r>
                        <a:rPr lang="da-DK" sz="1200" b="0" u="none" baseline="0" dirty="0" smtClean="0">
                          <a:latin typeface="Times New Roman" pitchFamily="18" charset="0"/>
                          <a:cs typeface="Times New Roman" pitchFamily="18" charset="0"/>
                        </a:rPr>
                        <a:t>:</a:t>
                      </a:r>
                      <a:r>
                        <a:rPr lang="da-DK" sz="1200" b="0" u="sng" baseline="0" dirty="0" smtClean="0">
                          <a:latin typeface="Times New Roman" pitchFamily="18" charset="0"/>
                          <a:cs typeface="Times New Roman" pitchFamily="18" charset="0"/>
                        </a:rPr>
                        <a:t> </a:t>
                      </a:r>
                      <a:r>
                        <a:rPr lang="da-DK" sz="1200" b="0" u="none" baseline="0" dirty="0" smtClean="0">
                          <a:latin typeface="Times New Roman" pitchFamily="18" charset="0"/>
                          <a:cs typeface="Times New Roman" pitchFamily="18" charset="0"/>
                        </a:rPr>
                        <a:t>” Da føler jeg mig pludselig ramt af en </a:t>
                      </a:r>
                      <a:r>
                        <a:rPr lang="da-DK" sz="1200" b="0" u="none" baseline="0" dirty="0" err="1" smtClean="0">
                          <a:latin typeface="Times New Roman" pitchFamily="18" charset="0"/>
                          <a:cs typeface="Times New Roman" pitchFamily="18" charset="0"/>
                        </a:rPr>
                        <a:t>skiærende</a:t>
                      </a:r>
                      <a:r>
                        <a:rPr lang="da-DK" sz="1200" b="0" u="none" baseline="0" dirty="0" smtClean="0">
                          <a:latin typeface="Times New Roman" pitchFamily="18" charset="0"/>
                          <a:cs typeface="Times New Roman" pitchFamily="18" charset="0"/>
                        </a:rPr>
                        <a:t> kulde, som om man sad i en vintervarm stue og med ét et vindue gik op udadtil imod </a:t>
                      </a:r>
                      <a:r>
                        <a:rPr lang="da-DK" sz="1200" b="0" u="none" baseline="0" dirty="0" err="1" smtClean="0">
                          <a:latin typeface="Times New Roman" pitchFamily="18" charset="0"/>
                          <a:cs typeface="Times New Roman" pitchFamily="18" charset="0"/>
                        </a:rPr>
                        <a:t>frostværet</a:t>
                      </a:r>
                      <a:r>
                        <a:rPr lang="da-DK" sz="1200" b="0" u="none" baseline="0" dirty="0" smtClean="0">
                          <a:latin typeface="Times New Roman" pitchFamily="18" charset="0"/>
                          <a:cs typeface="Times New Roman" pitchFamily="18" charset="0"/>
                        </a:rPr>
                        <a:t>. Jeg ser hastig op fra bogen og </a:t>
                      </a:r>
                      <a:r>
                        <a:rPr lang="da-DK" sz="1200" b="0" u="none" baseline="0" dirty="0" err="1" smtClean="0">
                          <a:latin typeface="Times New Roman" pitchFamily="18" charset="0"/>
                          <a:cs typeface="Times New Roman" pitchFamily="18" charset="0"/>
                        </a:rPr>
                        <a:t>kiger</a:t>
                      </a:r>
                      <a:r>
                        <a:rPr lang="da-DK" sz="1200" b="0" u="none" baseline="0" dirty="0" smtClean="0">
                          <a:latin typeface="Times New Roman" pitchFamily="18" charset="0"/>
                          <a:cs typeface="Times New Roman" pitchFamily="18" charset="0"/>
                        </a:rPr>
                        <a:t> mig om i stuen, ser at </a:t>
                      </a:r>
                      <a:r>
                        <a:rPr lang="da-DK" sz="1200" b="0" u="none" baseline="0" dirty="0" err="1" smtClean="0">
                          <a:latin typeface="Times New Roman" pitchFamily="18" charset="0"/>
                          <a:cs typeface="Times New Roman" pitchFamily="18" charset="0"/>
                        </a:rPr>
                        <a:t>Sch.vel</a:t>
                      </a:r>
                      <a:r>
                        <a:rPr lang="da-DK" sz="1200" b="0" u="none" baseline="0" dirty="0" smtClean="0">
                          <a:latin typeface="Times New Roman" pitchFamily="18" charset="0"/>
                          <a:cs typeface="Times New Roman" pitchFamily="18" charset="0"/>
                        </a:rPr>
                        <a:t> alt må være kommet tilbage, thi jeg er </a:t>
                      </a:r>
                      <a:r>
                        <a:rPr lang="da-DK" sz="1200" b="0" u="none" baseline="0" dirty="0" err="1" smtClean="0">
                          <a:latin typeface="Times New Roman" pitchFamily="18" charset="0"/>
                          <a:cs typeface="Times New Roman" pitchFamily="18" charset="0"/>
                        </a:rPr>
                        <a:t>icke</a:t>
                      </a:r>
                      <a:r>
                        <a:rPr lang="da-DK" sz="1200" b="0" u="none" baseline="0" dirty="0" smtClean="0">
                          <a:latin typeface="Times New Roman" pitchFamily="18" charset="0"/>
                          <a:cs typeface="Times New Roman" pitchFamily="18" charset="0"/>
                        </a:rPr>
                        <a:t> mere </a:t>
                      </a:r>
                      <a:r>
                        <a:rPr lang="da-DK" sz="1200" b="0" u="none" baseline="0" dirty="0" err="1" smtClean="0">
                          <a:latin typeface="Times New Roman" pitchFamily="18" charset="0"/>
                          <a:cs typeface="Times New Roman" pitchFamily="18" charset="0"/>
                        </a:rPr>
                        <a:t>aleene</a:t>
                      </a:r>
                      <a:r>
                        <a:rPr lang="da-DK" sz="1200" b="0" u="none" baseline="0" dirty="0" smtClean="0">
                          <a:latin typeface="Times New Roman" pitchFamily="18" charset="0"/>
                          <a:cs typeface="Times New Roman" pitchFamily="18" charset="0"/>
                        </a:rPr>
                        <a:t> : Nogen sidder i halvmørket på den hestehårssofa…” (249/319)</a:t>
                      </a:r>
                    </a:p>
                    <a:p>
                      <a:endParaRPr lang="da-DK" sz="1200" b="0" u="none"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Djævle-samtalen </a:t>
                      </a:r>
                      <a:r>
                        <a:rPr lang="da-DK" sz="1200" b="0" u="none" baseline="0" dirty="0" smtClean="0">
                          <a:latin typeface="Times New Roman" pitchFamily="18" charset="0"/>
                          <a:cs typeface="Times New Roman" pitchFamily="18" charset="0"/>
                        </a:rPr>
                        <a:t>:  1.Paratheden ”</a:t>
                      </a:r>
                      <a:r>
                        <a:rPr lang="da-DK" sz="1200" b="0" u="none" baseline="0" dirty="0" err="1" smtClean="0">
                          <a:latin typeface="Times New Roman" pitchFamily="18" charset="0"/>
                          <a:cs typeface="Times New Roman" pitchFamily="18" charset="0"/>
                        </a:rPr>
                        <a:t>-vi</a:t>
                      </a:r>
                      <a:r>
                        <a:rPr lang="da-DK" sz="1200" b="0" u="none" baseline="0" dirty="0" smtClean="0">
                          <a:latin typeface="Times New Roman" pitchFamily="18" charset="0"/>
                          <a:cs typeface="Times New Roman" pitchFamily="18" charset="0"/>
                        </a:rPr>
                        <a:t> så, at dit tilfælde ganske absolut var ulejligheden værd, at det var et tilfælde af meget gunstig art, af hvilket der…(ved opvarmning,, inspiration) …kunne laves noget strålende” (255/327)</a:t>
                      </a:r>
                    </a:p>
                    <a:p>
                      <a:endParaRPr lang="da-DK" sz="1200" b="0" u="none"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251520" y="323364"/>
            <a:ext cx="8496944" cy="646331"/>
          </a:xfrm>
          <a:prstGeom prst="rect">
            <a:avLst/>
          </a:prstGeom>
          <a:noFill/>
        </p:spPr>
        <p:txBody>
          <a:bodyPr wrap="square" rtlCol="0">
            <a:spAutoFit/>
          </a:bodyPr>
          <a:lstStyle/>
          <a:p>
            <a:r>
              <a:rPr lang="da-DK" sz="1200" u="sng" dirty="0" smtClean="0">
                <a:latin typeface="Times New Roman" pitchFamily="18" charset="0"/>
                <a:cs typeface="Times New Roman" pitchFamily="18" charset="0"/>
              </a:rPr>
              <a:t>Stor Poet – stor Musik – stor Pine</a:t>
            </a:r>
          </a:p>
          <a:p>
            <a:endParaRPr lang="da-DK" sz="1200" dirty="0" smtClean="0">
              <a:latin typeface="Times New Roman" pitchFamily="18" charset="0"/>
              <a:cs typeface="Times New Roman" pitchFamily="18" charset="0"/>
            </a:endParaRPr>
          </a:p>
          <a:p>
            <a:endParaRPr lang="da-DK" sz="1200" dirty="0">
              <a:latin typeface="Times New Roman" pitchFamily="18" charset="0"/>
              <a:cs typeface="Times New Roman" pitchFamily="18" charset="0"/>
            </a:endParaRPr>
          </a:p>
        </p:txBody>
      </p:sp>
      <p:graphicFrame>
        <p:nvGraphicFramePr>
          <p:cNvPr id="3" name="Tabel 2"/>
          <p:cNvGraphicFramePr>
            <a:graphicFrameLocks noGrp="1"/>
          </p:cNvGraphicFramePr>
          <p:nvPr/>
        </p:nvGraphicFramePr>
        <p:xfrm>
          <a:off x="251520" y="841688"/>
          <a:ext cx="8568952" cy="4846320"/>
        </p:xfrm>
        <a:graphic>
          <a:graphicData uri="http://schemas.openxmlformats.org/drawingml/2006/table">
            <a:tbl>
              <a:tblPr firstRow="1" bandRow="1">
                <a:tableStyleId>{5C22544A-7EE6-4342-B048-85BDC9FD1C3A}</a:tableStyleId>
              </a:tblPr>
              <a:tblGrid>
                <a:gridCol w="4284476"/>
                <a:gridCol w="4284476"/>
              </a:tblGrid>
              <a:tr h="85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dirty="0" smtClean="0">
                          <a:latin typeface="Times New Roman" pitchFamily="18" charset="0"/>
                          <a:cs typeface="Times New Roman" pitchFamily="18" charset="0"/>
                        </a:rPr>
                        <a:t>Tante Tandpine</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dirty="0" smtClean="0">
                          <a:latin typeface="Times New Roman" pitchFamily="18" charset="0"/>
                          <a:cs typeface="Times New Roman" pitchFamily="18" charset="0"/>
                        </a:rPr>
                        <a:t>Fru </a:t>
                      </a:r>
                      <a:r>
                        <a:rPr lang="da-DK" sz="1200" b="0" u="none" dirty="0" err="1" smtClean="0">
                          <a:latin typeface="Times New Roman" pitchFamily="18" charset="0"/>
                          <a:cs typeface="Times New Roman" pitchFamily="18" charset="0"/>
                        </a:rPr>
                        <a:t>Satania</a:t>
                      </a:r>
                      <a:r>
                        <a:rPr lang="da-DK" sz="1200" b="0" u="none" dirty="0" smtClean="0">
                          <a:latin typeface="Times New Roman" pitchFamily="18" charset="0"/>
                          <a:cs typeface="Times New Roman" pitchFamily="18" charset="0"/>
                        </a:rPr>
                        <a:t> : </a:t>
                      </a:r>
                      <a:r>
                        <a:rPr lang="da-DK" sz="1200" b="0" u="none" baseline="0" dirty="0" smtClean="0">
                          <a:latin typeface="Times New Roman" pitchFamily="18" charset="0"/>
                          <a:cs typeface="Times New Roman" pitchFamily="18" charset="0"/>
                        </a:rPr>
                        <a:t>”Ja, jeg skal digte dig op i alle Pinens </a:t>
                      </a:r>
                      <a:r>
                        <a:rPr lang="da-DK" sz="1200" b="0" u="none" baseline="0" dirty="0" err="1" smtClean="0">
                          <a:latin typeface="Times New Roman" pitchFamily="18" charset="0"/>
                          <a:cs typeface="Times New Roman" pitchFamily="18" charset="0"/>
                        </a:rPr>
                        <a:t>Versemaal</a:t>
                      </a:r>
                      <a:r>
                        <a:rPr lang="da-DK" sz="1200" b="0" u="none" baseline="0" dirty="0" smtClean="0">
                          <a:latin typeface="Times New Roman" pitchFamily="18" charset="0"/>
                          <a:cs typeface="Times New Roman" pitchFamily="18" charset="0"/>
                        </a:rPr>
                        <a:t>! Jeg skal give dig Jern og Staal i Kroppen, </a:t>
                      </a:r>
                      <a:r>
                        <a:rPr lang="da-DK" sz="1200" b="0" u="none" baseline="0" dirty="0" err="1" smtClean="0">
                          <a:latin typeface="Times New Roman" pitchFamily="18" charset="0"/>
                          <a:cs typeface="Times New Roman" pitchFamily="18" charset="0"/>
                        </a:rPr>
                        <a:t>faae</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Traad</a:t>
                      </a:r>
                      <a:r>
                        <a:rPr lang="da-DK" sz="1200" b="0" u="none" baseline="0" dirty="0" smtClean="0">
                          <a:latin typeface="Times New Roman" pitchFamily="18" charset="0"/>
                          <a:cs typeface="Times New Roman" pitchFamily="18" charset="0"/>
                        </a:rPr>
                        <a:t> i alle dine </a:t>
                      </a:r>
                      <a:r>
                        <a:rPr lang="da-DK" sz="1200" b="0" u="none" baseline="0" dirty="0" err="1" smtClean="0">
                          <a:latin typeface="Times New Roman" pitchFamily="18" charset="0"/>
                          <a:cs typeface="Times New Roman" pitchFamily="18" charset="0"/>
                        </a:rPr>
                        <a:t>Nervetraade</a:t>
                      </a:r>
                      <a:r>
                        <a:rPr lang="da-DK" sz="1200" b="0" u="none" baseline="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dirty="0" smtClean="0">
                          <a:latin typeface="Times New Roman" pitchFamily="18" charset="0"/>
                          <a:cs typeface="Times New Roman" pitchFamily="18" charset="0"/>
                        </a:rPr>
                        <a:t>”Et udmærket Tandværk!” sagde</a:t>
                      </a:r>
                      <a:r>
                        <a:rPr lang="da-DK" sz="1200" b="0" u="none" baseline="0" dirty="0" smtClean="0">
                          <a:latin typeface="Times New Roman" pitchFamily="18" charset="0"/>
                          <a:cs typeface="Times New Roman" pitchFamily="18" charset="0"/>
                        </a:rPr>
                        <a:t> hun ”et Orgel at spille </a:t>
                      </a:r>
                      <a:r>
                        <a:rPr lang="da-DK" sz="1200" b="0" u="none" baseline="0" dirty="0" err="1" smtClean="0">
                          <a:latin typeface="Times New Roman" pitchFamily="18" charset="0"/>
                          <a:cs typeface="Times New Roman" pitchFamily="18" charset="0"/>
                        </a:rPr>
                        <a:t>paa</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Mundharpe-Concert</a:t>
                      </a:r>
                      <a:r>
                        <a:rPr lang="da-DK" sz="1200" b="0" u="none" baseline="0" dirty="0" smtClean="0">
                          <a:latin typeface="Times New Roman" pitchFamily="18" charset="0"/>
                          <a:cs typeface="Times New Roman" pitchFamily="18" charset="0"/>
                        </a:rPr>
                        <a:t>, storartet, med Pauker og Trompeter, </a:t>
                      </a:r>
                      <a:r>
                        <a:rPr lang="da-DK" sz="1200" b="0" u="none" baseline="0" dirty="0" err="1" smtClean="0">
                          <a:latin typeface="Times New Roman" pitchFamily="18" charset="0"/>
                          <a:cs typeface="Times New Roman" pitchFamily="18" charset="0"/>
                        </a:rPr>
                        <a:t>Fløite</a:t>
                      </a:r>
                      <a:r>
                        <a:rPr lang="da-DK" sz="1200" b="0" u="none" baseline="0" dirty="0" smtClean="0">
                          <a:latin typeface="Times New Roman" pitchFamily="18" charset="0"/>
                          <a:cs typeface="Times New Roman" pitchFamily="18" charset="0"/>
                        </a:rPr>
                        <a:t>, </a:t>
                      </a:r>
                      <a:r>
                        <a:rPr lang="da-DK" sz="1200" b="0" i="1" u="none" baseline="0" dirty="0" smtClean="0">
                          <a:latin typeface="Times New Roman" pitchFamily="18" charset="0"/>
                          <a:cs typeface="Times New Roman" pitchFamily="18" charset="0"/>
                        </a:rPr>
                        <a:t>piccolo,</a:t>
                      </a:r>
                      <a:r>
                        <a:rPr lang="da-DK" sz="1200" b="0" u="none" baseline="0" dirty="0" smtClean="0">
                          <a:latin typeface="Times New Roman" pitchFamily="18" charset="0"/>
                          <a:cs typeface="Times New Roman" pitchFamily="18" charset="0"/>
                        </a:rPr>
                        <a:t> Basun i </a:t>
                      </a:r>
                      <a:r>
                        <a:rPr lang="da-DK" sz="1200" b="0" u="none" baseline="0" dirty="0" err="1" smtClean="0">
                          <a:latin typeface="Times New Roman" pitchFamily="18" charset="0"/>
                          <a:cs typeface="Times New Roman" pitchFamily="18" charset="0"/>
                        </a:rPr>
                        <a:t>Viisdomstanden</a:t>
                      </a:r>
                      <a:r>
                        <a:rPr lang="da-DK" sz="1200" b="0" u="none" baseline="0" dirty="0" smtClean="0">
                          <a:latin typeface="Times New Roman" pitchFamily="18" charset="0"/>
                          <a:cs typeface="Times New Roman" pitchFamily="18" charset="0"/>
                        </a:rPr>
                        <a:t>. Stor Poet, Stor Musik”</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”Jeg skal lære dig </a:t>
                      </a:r>
                      <a:r>
                        <a:rPr lang="da-DK" sz="1200" b="0" u="none" baseline="0" dirty="0" err="1" smtClean="0">
                          <a:latin typeface="Times New Roman" pitchFamily="18" charset="0"/>
                          <a:cs typeface="Times New Roman" pitchFamily="18" charset="0"/>
                        </a:rPr>
                        <a:t>Versemaal</a:t>
                      </a:r>
                      <a:r>
                        <a:rPr lang="da-DK" sz="1200" b="0" u="none" baseline="0" dirty="0" smtClean="0">
                          <a:latin typeface="Times New Roman" pitchFamily="18" charset="0"/>
                          <a:cs typeface="Times New Roman" pitchFamily="18" charset="0"/>
                        </a:rPr>
                        <a:t>!” sagde hun ”Stor digter skal have stor Tandpine, lille Digter lille Tandpine”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”Jeg sværger! sagde jeg ”Lad mig bare aldrig </a:t>
                      </a:r>
                      <a:r>
                        <a:rPr lang="da-DK" sz="1200" b="0" u="none" baseline="0" dirty="0" err="1" smtClean="0">
                          <a:latin typeface="Times New Roman" pitchFamily="18" charset="0"/>
                          <a:cs typeface="Times New Roman" pitchFamily="18" charset="0"/>
                        </a:rPr>
                        <a:t>see</a:t>
                      </a:r>
                      <a:r>
                        <a:rPr lang="da-DK" sz="1200" b="0" u="none" baseline="0" dirty="0" smtClean="0">
                          <a:latin typeface="Times New Roman" pitchFamily="18" charset="0"/>
                          <a:cs typeface="Times New Roman" pitchFamily="18" charset="0"/>
                        </a:rPr>
                        <a:t> eller fornemme Dig mere!”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baseline="0" dirty="0" smtClean="0">
                          <a:latin typeface="Times New Roman" pitchFamily="18" charset="0"/>
                          <a:cs typeface="Times New Roman" pitchFamily="18" charset="0"/>
                        </a:rPr>
                        <a:t>Om dæmoni og teologi</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a:t>
                      </a:r>
                      <a:r>
                        <a:rPr lang="da-DK" sz="1200" b="0" u="none" baseline="0" dirty="0" err="1" smtClean="0">
                          <a:latin typeface="Times New Roman" pitchFamily="18" charset="0"/>
                          <a:cs typeface="Times New Roman" pitchFamily="18" charset="0"/>
                        </a:rPr>
                        <a:t>Erkjender</a:t>
                      </a:r>
                      <a:r>
                        <a:rPr lang="da-DK" sz="1200" b="0" u="none" baseline="0" dirty="0" smtClean="0">
                          <a:latin typeface="Times New Roman" pitchFamily="18" charset="0"/>
                          <a:cs typeface="Times New Roman" pitchFamily="18" charset="0"/>
                        </a:rPr>
                        <a:t> Du da, at jeg er mægtigere end Poesien, </a:t>
                      </a:r>
                      <a:r>
                        <a:rPr lang="da-DK" sz="1200" b="0" u="none" baseline="0" dirty="0" err="1" smtClean="0">
                          <a:latin typeface="Times New Roman" pitchFamily="18" charset="0"/>
                          <a:cs typeface="Times New Roman" pitchFamily="18" charset="0"/>
                        </a:rPr>
                        <a:t>Philosophien</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Mathematiken</a:t>
                      </a:r>
                      <a:r>
                        <a:rPr lang="da-DK" sz="1200" b="0" u="none" baseline="0" dirty="0" smtClean="0">
                          <a:latin typeface="Times New Roman" pitchFamily="18" charset="0"/>
                          <a:cs typeface="Times New Roman" pitchFamily="18" charset="0"/>
                        </a:rPr>
                        <a:t> og hele </a:t>
                      </a:r>
                      <a:r>
                        <a:rPr lang="da-DK" sz="1200" b="0" u="none" baseline="0" dirty="0" err="1" smtClean="0">
                          <a:latin typeface="Times New Roman" pitchFamily="18" charset="0"/>
                          <a:cs typeface="Times New Roman" pitchFamily="18" charset="0"/>
                        </a:rPr>
                        <a:t>Musiken</a:t>
                      </a:r>
                      <a:r>
                        <a:rPr lang="da-DK" sz="1200" b="0" u="none" baseline="0" dirty="0" smtClean="0">
                          <a:latin typeface="Times New Roman" pitchFamily="18" charset="0"/>
                          <a:cs typeface="Times New Roman" pitchFamily="18" charset="0"/>
                        </a:rPr>
                        <a:t>!” sagde hun ”Mægtigere end alle disse afmalede og i Marmor </a:t>
                      </a:r>
                      <a:r>
                        <a:rPr lang="da-DK" sz="1200" b="0" u="none" baseline="0" dirty="0" err="1" smtClean="0">
                          <a:latin typeface="Times New Roman" pitchFamily="18" charset="0"/>
                          <a:cs typeface="Times New Roman" pitchFamily="18" charset="0"/>
                        </a:rPr>
                        <a:t>hugne</a:t>
                      </a:r>
                      <a:r>
                        <a:rPr lang="da-DK" sz="1200" b="0" u="none" baseline="0" dirty="0" smtClean="0">
                          <a:latin typeface="Times New Roman" pitchFamily="18" charset="0"/>
                          <a:cs typeface="Times New Roman" pitchFamily="18" charset="0"/>
                        </a:rPr>
                        <a:t> Fornemmelser.! Jeg er ældre end dem alle </a:t>
                      </a:r>
                      <a:r>
                        <a:rPr lang="da-DK" sz="1200" b="0" u="none" baseline="0" dirty="0" err="1" smtClean="0">
                          <a:latin typeface="Times New Roman" pitchFamily="18" charset="0"/>
                          <a:cs typeface="Times New Roman" pitchFamily="18" charset="0"/>
                        </a:rPr>
                        <a:t>Alle</a:t>
                      </a:r>
                      <a:r>
                        <a:rPr lang="da-DK" sz="1200" b="0" u="none" baseline="0" dirty="0" smtClean="0">
                          <a:latin typeface="Times New Roman" pitchFamily="18" charset="0"/>
                          <a:cs typeface="Times New Roman" pitchFamily="18" charset="0"/>
                        </a:rPr>
                        <a:t> sammen”</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dirty="0" err="1" smtClean="0">
                          <a:latin typeface="Times New Roman" pitchFamily="18" charset="0"/>
                          <a:cs typeface="Times New Roman" pitchFamily="18" charset="0"/>
                        </a:rPr>
                        <a:t>Dr.Faustus</a:t>
                      </a:r>
                      <a:endParaRPr lang="da-DK" sz="1200" b="0" u="sng" dirty="0" smtClean="0">
                        <a:latin typeface="Times New Roman" pitchFamily="18" charset="0"/>
                        <a:cs typeface="Times New Roman" pitchFamily="18" charset="0"/>
                      </a:endParaRPr>
                    </a:p>
                    <a:p>
                      <a:r>
                        <a:rPr lang="da-DK" sz="1200" b="0" u="none" dirty="0" smtClean="0">
                          <a:latin typeface="Times New Roman" pitchFamily="18" charset="0"/>
                          <a:cs typeface="Times New Roman" pitchFamily="18" charset="0"/>
                        </a:rPr>
                        <a:t>Djævlen : ”Hvilken slags tid – det er det, det kommer an på! Stor tid, vanvittig tid, helt forbandet tid, hvor det går voldsomt, overdådigt til” (257/330)</a:t>
                      </a:r>
                    </a:p>
                    <a:p>
                      <a:r>
                        <a:rPr lang="da-DK" sz="1200" b="0" u="none" dirty="0" smtClean="0">
                          <a:latin typeface="Times New Roman" pitchFamily="18" charset="0"/>
                          <a:cs typeface="Times New Roman" pitchFamily="18" charset="0"/>
                        </a:rPr>
                        <a:t>”Og tilsvarende dybt, ærefuldt dybt, går det af og til også nedad – ikke kun i tomhed og øde og uformuende sørgelighed ,</a:t>
                      </a:r>
                      <a:r>
                        <a:rPr lang="da-DK" sz="1200" b="0" u="none" baseline="0" dirty="0" smtClean="0">
                          <a:latin typeface="Times New Roman" pitchFamily="18" charset="0"/>
                          <a:cs typeface="Times New Roman" pitchFamily="18" charset="0"/>
                        </a:rPr>
                        <a:t> men også i smerter og usselhed….. Det er smerter, som man med fornøjelse og stolthed tager med i købet for det umådeligt nydte, smerter som man kender fra eventyret, de smerter, som den lille havfrue havde….” (257//330)</a:t>
                      </a:r>
                    </a:p>
                    <a:p>
                      <a:endParaRPr lang="da-DK" sz="1200" b="0" u="none" baseline="0" dirty="0" smtClean="0">
                        <a:latin typeface="Times New Roman" pitchFamily="18" charset="0"/>
                        <a:cs typeface="Times New Roman" pitchFamily="18" charset="0"/>
                      </a:endParaRPr>
                    </a:p>
                    <a:p>
                      <a:r>
                        <a:rPr lang="da-DK" sz="1200" b="0" u="none" baseline="0" dirty="0" smtClean="0">
                          <a:latin typeface="Times New Roman" pitchFamily="18" charset="0"/>
                          <a:cs typeface="Times New Roman" pitchFamily="18" charset="0"/>
                        </a:rPr>
                        <a:t>”…kunsten er blevet umulig uden </a:t>
                      </a:r>
                      <a:r>
                        <a:rPr lang="da-DK" sz="1200" b="0" u="none" baseline="0" dirty="0" err="1" smtClean="0">
                          <a:latin typeface="Times New Roman" pitchFamily="18" charset="0"/>
                          <a:cs typeface="Times New Roman" pitchFamily="18" charset="0"/>
                        </a:rPr>
                        <a:t>diævlens</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hiælp</a:t>
                      </a:r>
                      <a:r>
                        <a:rPr lang="da-DK" sz="1200" b="0" u="none" baseline="0" dirty="0" smtClean="0">
                          <a:latin typeface="Times New Roman" pitchFamily="18" charset="0"/>
                          <a:cs typeface="Times New Roman" pitchFamily="18" charset="0"/>
                        </a:rPr>
                        <a:t> og helvedes ild under </a:t>
                      </a:r>
                      <a:r>
                        <a:rPr lang="da-DK" sz="1200" b="0" u="none" baseline="0" dirty="0" err="1" smtClean="0">
                          <a:latin typeface="Times New Roman" pitchFamily="18" charset="0"/>
                          <a:cs typeface="Times New Roman" pitchFamily="18" charset="0"/>
                        </a:rPr>
                        <a:t>kjedlen</a:t>
                      </a:r>
                      <a:r>
                        <a:rPr lang="da-DK" sz="1200" b="0" u="none" baseline="0" dirty="0" smtClean="0">
                          <a:latin typeface="Times New Roman" pitchFamily="18" charset="0"/>
                          <a:cs typeface="Times New Roman" pitchFamily="18" charset="0"/>
                        </a:rPr>
                        <a:t>”  (AL 538/696)</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sng"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sng"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sng"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baseline="0" dirty="0" smtClean="0">
                          <a:latin typeface="Times New Roman" pitchFamily="18" charset="0"/>
                          <a:cs typeface="Times New Roman" pitchFamily="18" charset="0"/>
                        </a:rPr>
                        <a:t>Om dæmoni og teologi</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 findes der jo en disciplin, i hvilken selv kong filosofi bliver til tjener, til </a:t>
                      </a:r>
                      <a:r>
                        <a:rPr lang="da-DK" sz="1200" b="0" u="none" baseline="0" dirty="0" err="1" smtClean="0">
                          <a:latin typeface="Times New Roman" pitchFamily="18" charset="0"/>
                          <a:cs typeface="Times New Roman" pitchFamily="18" charset="0"/>
                        </a:rPr>
                        <a:t>hjælpevidenskab…og</a:t>
                      </a:r>
                      <a:r>
                        <a:rPr lang="da-DK" sz="1200" b="0" u="none" baseline="0" dirty="0" smtClean="0">
                          <a:latin typeface="Times New Roman" pitchFamily="18" charset="0"/>
                          <a:cs typeface="Times New Roman" pitchFamily="18" charset="0"/>
                        </a:rPr>
                        <a:t> det er teologien. Hvor visdoms-kærligheden hæver sig til </a:t>
                      </a:r>
                      <a:r>
                        <a:rPr lang="da-DK" sz="1200" b="0" u="none" baseline="0" dirty="0" err="1" smtClean="0">
                          <a:latin typeface="Times New Roman" pitchFamily="18" charset="0"/>
                          <a:cs typeface="Times New Roman" pitchFamily="18" charset="0"/>
                        </a:rPr>
                        <a:t>anskuen</a:t>
                      </a:r>
                      <a:r>
                        <a:rPr lang="da-DK" sz="1200" b="0" u="none" baseline="0" dirty="0" smtClean="0">
                          <a:latin typeface="Times New Roman" pitchFamily="18" charset="0"/>
                          <a:cs typeface="Times New Roman" pitchFamily="18" charset="0"/>
                        </a:rPr>
                        <a:t> … af al værens inderste </a:t>
                      </a:r>
                      <a:r>
                        <a:rPr lang="da-DK" sz="1200" b="0" u="none" baseline="0" dirty="0" err="1" smtClean="0">
                          <a:latin typeface="Times New Roman" pitchFamily="18" charset="0"/>
                          <a:cs typeface="Times New Roman" pitchFamily="18" charset="0"/>
                        </a:rPr>
                        <a:t>kil-de…dér</a:t>
                      </a:r>
                      <a:r>
                        <a:rPr lang="da-DK" sz="1200" b="0" u="none" baseline="0" dirty="0" smtClean="0">
                          <a:latin typeface="Times New Roman" pitchFamily="18" charset="0"/>
                          <a:cs typeface="Times New Roman" pitchFamily="18" charset="0"/>
                        </a:rPr>
                        <a:t> kan man sige, findes toppunktet af videnskabelig </a:t>
                      </a:r>
                      <a:r>
                        <a:rPr lang="da-DK" sz="1200" b="0" u="none" baseline="0" dirty="0" err="1" smtClean="0">
                          <a:latin typeface="Times New Roman" pitchFamily="18" charset="0"/>
                          <a:cs typeface="Times New Roman" pitchFamily="18" charset="0"/>
                        </a:rPr>
                        <a:t>værdig-hed….de</a:t>
                      </a:r>
                      <a:r>
                        <a:rPr lang="da-DK" sz="1200" b="0" u="none" baseline="0" dirty="0" smtClean="0">
                          <a:latin typeface="Times New Roman" pitchFamily="18" charset="0"/>
                          <a:cs typeface="Times New Roman" pitchFamily="18" charset="0"/>
                        </a:rPr>
                        <a:t> profane videnskaber,, filologien, historien og andre bliver til blotte redskaber for den tjeneste, som beskæftiger sig med erkendelsen af det hellige” (97/123)</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endParaRPr lang="da-DK" sz="1200" b="0" u="none" dirty="0" smtClean="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07504" y="332656"/>
            <a:ext cx="8712968" cy="276999"/>
          </a:xfrm>
          <a:prstGeom prst="rect">
            <a:avLst/>
          </a:prstGeom>
          <a:noFill/>
        </p:spPr>
        <p:txBody>
          <a:bodyPr wrap="square" rtlCol="0">
            <a:spAutoFit/>
          </a:bodyPr>
          <a:lstStyle/>
          <a:p>
            <a:endParaRPr lang="da-DK" sz="1200" dirty="0"/>
          </a:p>
        </p:txBody>
      </p:sp>
      <p:graphicFrame>
        <p:nvGraphicFramePr>
          <p:cNvPr id="3" name="Tabel 2"/>
          <p:cNvGraphicFramePr>
            <a:graphicFrameLocks noGrp="1"/>
          </p:cNvGraphicFramePr>
          <p:nvPr/>
        </p:nvGraphicFramePr>
        <p:xfrm>
          <a:off x="359024" y="692696"/>
          <a:ext cx="8784976" cy="5943600"/>
        </p:xfrm>
        <a:graphic>
          <a:graphicData uri="http://schemas.openxmlformats.org/drawingml/2006/table">
            <a:tbl>
              <a:tblPr firstRow="1" bandRow="1">
                <a:tableStyleId>{5C22544A-7EE6-4342-B048-85BDC9FD1C3A}</a:tableStyleId>
              </a:tblPr>
              <a:tblGrid>
                <a:gridCol w="4248472"/>
                <a:gridCol w="4536504"/>
              </a:tblGrid>
              <a:tr h="1594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baseline="0" dirty="0" smtClean="0">
                          <a:latin typeface="Times New Roman" pitchFamily="18" charset="0"/>
                          <a:cs typeface="Times New Roman" pitchFamily="18" charset="0"/>
                        </a:rPr>
                        <a:t>Det dæmoniske publikum – Tante Mille</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”Tante blev aldeles overvældet af min </a:t>
                      </a:r>
                      <a:r>
                        <a:rPr lang="da-DK" sz="1200" b="0" u="none" baseline="0" dirty="0" err="1" smtClean="0">
                          <a:latin typeface="Times New Roman" pitchFamily="18" charset="0"/>
                          <a:cs typeface="Times New Roman" pitchFamily="18" charset="0"/>
                        </a:rPr>
                        <a:t>Phantasi</a:t>
                      </a:r>
                      <a:r>
                        <a:rPr lang="da-DK" sz="1200" b="0" u="none" baseline="0" dirty="0" smtClean="0">
                          <a:latin typeface="Times New Roman" pitchFamily="18" charset="0"/>
                          <a:cs typeface="Times New Roman" pitchFamily="18" charset="0"/>
                        </a:rPr>
                        <a:t>, og sagde ”Det Barn bliver en stor Digter!” og det gentog hun i hele min Skole-gang, ja efter min </a:t>
                      </a:r>
                      <a:r>
                        <a:rPr lang="da-DK" sz="1200" b="0" u="none" baseline="0" dirty="0" err="1" smtClean="0">
                          <a:latin typeface="Times New Roman" pitchFamily="18" charset="0"/>
                          <a:cs typeface="Times New Roman" pitchFamily="18" charset="0"/>
                        </a:rPr>
                        <a:t>Confirmation</a:t>
                      </a:r>
                      <a:r>
                        <a:rPr lang="da-DK" sz="1200" b="0" u="none" baseline="0" dirty="0" smtClean="0">
                          <a:latin typeface="Times New Roman" pitchFamily="18" charset="0"/>
                          <a:cs typeface="Times New Roman" pitchFamily="18" charset="0"/>
                        </a:rPr>
                        <a:t> og nu ind i </a:t>
                      </a:r>
                      <a:r>
                        <a:rPr lang="da-DK" sz="1200" b="0" u="none" baseline="0" dirty="0" err="1" smtClean="0">
                          <a:latin typeface="Times New Roman" pitchFamily="18" charset="0"/>
                          <a:cs typeface="Times New Roman" pitchFamily="18" charset="0"/>
                        </a:rPr>
                        <a:t>Studenter-Aarene</a:t>
                      </a:r>
                      <a:r>
                        <a:rPr lang="da-DK" sz="1200" b="0" u="none" baseline="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”Skriv bare alle dine Tanker ned! sagde hun ”og put dem i Bordskuffen; det gjorde Jean  Paul; han blev en stor Digter, som jeg rigtignok ikke holder af, han spænder ikke! Du </a:t>
                      </a:r>
                      <a:r>
                        <a:rPr lang="da-DK" sz="1200" b="0" u="none" baseline="0" dirty="0" err="1" smtClean="0">
                          <a:latin typeface="Times New Roman" pitchFamily="18" charset="0"/>
                          <a:cs typeface="Times New Roman" pitchFamily="18" charset="0"/>
                        </a:rPr>
                        <a:t>maa</a:t>
                      </a:r>
                      <a:r>
                        <a:rPr lang="da-DK" sz="1200" b="0" u="none" baseline="0" dirty="0" smtClean="0">
                          <a:latin typeface="Times New Roman" pitchFamily="18" charset="0"/>
                          <a:cs typeface="Times New Roman" pitchFamily="18" charset="0"/>
                        </a:rPr>
                        <a:t> spænde! Og Du vil spænde!”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dirty="0" smtClean="0">
                          <a:latin typeface="Times New Roman" pitchFamily="18" charset="0"/>
                          <a:cs typeface="Times New Roman" pitchFamily="18" charset="0"/>
                        </a:rPr>
                        <a:t>Fru</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Satania</a:t>
                      </a:r>
                      <a:r>
                        <a:rPr lang="da-DK" sz="1200" b="0" baseline="0" dirty="0" smtClean="0">
                          <a:latin typeface="Times New Roman" pitchFamily="18" charset="0"/>
                          <a:cs typeface="Times New Roman" pitchFamily="18" charset="0"/>
                        </a:rPr>
                        <a:t>, ”Du skal </a:t>
                      </a:r>
                      <a:r>
                        <a:rPr lang="da-DK" sz="1200" b="0" baseline="0" dirty="0" err="1" smtClean="0">
                          <a:latin typeface="Times New Roman" pitchFamily="18" charset="0"/>
                          <a:cs typeface="Times New Roman" pitchFamily="18" charset="0"/>
                        </a:rPr>
                        <a:t>see</a:t>
                      </a:r>
                      <a:r>
                        <a:rPr lang="da-DK" sz="1200" b="0" baseline="0" dirty="0" smtClean="0">
                          <a:latin typeface="Times New Roman" pitchFamily="18" charset="0"/>
                          <a:cs typeface="Times New Roman" pitchFamily="18" charset="0"/>
                        </a:rPr>
                        <a:t> mig som Tante Mille: og jeg vil sige. Digt, min søde Dreng ! Du er en stor Digter, den største </a:t>
                      </a:r>
                      <a:r>
                        <a:rPr lang="da-DK" sz="1200" b="0" baseline="0" dirty="0" err="1" smtClean="0">
                          <a:latin typeface="Times New Roman" pitchFamily="18" charset="0"/>
                          <a:cs typeface="Times New Roman" pitchFamily="18" charset="0"/>
                        </a:rPr>
                        <a:t>maaske</a:t>
                      </a:r>
                      <a:r>
                        <a:rPr lang="da-DK" sz="1200" b="0" baseline="0" dirty="0" smtClean="0">
                          <a:latin typeface="Times New Roman" pitchFamily="18" charset="0"/>
                          <a:cs typeface="Times New Roman" pitchFamily="18" charset="0"/>
                        </a:rPr>
                        <a:t> vi har! Men </a:t>
                      </a:r>
                      <a:r>
                        <a:rPr lang="da-DK" sz="1200" b="0" baseline="0" dirty="0" err="1" smtClean="0">
                          <a:latin typeface="Times New Roman" pitchFamily="18" charset="0"/>
                          <a:cs typeface="Times New Roman" pitchFamily="18" charset="0"/>
                        </a:rPr>
                        <a:t>troer</a:t>
                      </a:r>
                      <a:r>
                        <a:rPr lang="da-DK" sz="1200" b="0" baseline="0" dirty="0" smtClean="0">
                          <a:latin typeface="Times New Roman" pitchFamily="18" charset="0"/>
                          <a:cs typeface="Times New Roman" pitchFamily="18" charset="0"/>
                        </a:rPr>
                        <a:t> Du mig, og begynder at digte, </a:t>
                      </a:r>
                      <a:r>
                        <a:rPr lang="da-DK" sz="1200" b="0" baseline="0" dirty="0" err="1" smtClean="0">
                          <a:latin typeface="Times New Roman" pitchFamily="18" charset="0"/>
                          <a:cs typeface="Times New Roman" pitchFamily="18" charset="0"/>
                        </a:rPr>
                        <a:t>saa</a:t>
                      </a:r>
                      <a:r>
                        <a:rPr lang="da-DK" sz="1200" b="0" baseline="0" dirty="0" smtClean="0">
                          <a:latin typeface="Times New Roman" pitchFamily="18" charset="0"/>
                          <a:cs typeface="Times New Roman" pitchFamily="18" charset="0"/>
                        </a:rPr>
                        <a:t> sætter jeg dine Vers i Musik, spiller dem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din Mundharpe! Du søde Barn! – Husk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mig, </a:t>
                      </a:r>
                      <a:r>
                        <a:rPr lang="da-DK" sz="1200" b="0" baseline="0" dirty="0" err="1" smtClean="0">
                          <a:latin typeface="Times New Roman" pitchFamily="18" charset="0"/>
                          <a:cs typeface="Times New Roman" pitchFamily="18" charset="0"/>
                        </a:rPr>
                        <a:t>naar</a:t>
                      </a:r>
                      <a:r>
                        <a:rPr lang="da-DK" sz="1200" b="0" baseline="0" dirty="0" smtClean="0">
                          <a:latin typeface="Times New Roman" pitchFamily="18" charset="0"/>
                          <a:cs typeface="Times New Roman" pitchFamily="18" charset="0"/>
                        </a:rPr>
                        <a:t> Du seer Tante Mille”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baseline="0" dirty="0" smtClean="0">
                          <a:latin typeface="Times New Roman" pitchFamily="18" charset="0"/>
                          <a:cs typeface="Times New Roman" pitchFamily="18" charset="0"/>
                        </a:rPr>
                        <a:t>Udfaldet – gennembrud og sammenbrud</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Mille : ”Du har vel ikke skrevet Noget i Aftes, efter vi sagde hinanden Godnat? spurgte hun ”Gid at Du havde! Du er min Digter og det bliver Du!” Jeg syntes, at hun smilede </a:t>
                      </a:r>
                      <a:r>
                        <a:rPr lang="da-DK" sz="1200" b="0" u="none" baseline="0" dirty="0" err="1" smtClean="0">
                          <a:latin typeface="Times New Roman" pitchFamily="18" charset="0"/>
                          <a:cs typeface="Times New Roman" pitchFamily="18" charset="0"/>
                        </a:rPr>
                        <a:t>saa</a:t>
                      </a:r>
                      <a:r>
                        <a:rPr lang="da-DK" sz="1200" b="0" u="none" baseline="0" dirty="0" smtClean="0">
                          <a:latin typeface="Times New Roman" pitchFamily="18" charset="0"/>
                          <a:cs typeface="Times New Roman" pitchFamily="18" charset="0"/>
                        </a:rPr>
                        <a:t> lumskelig”</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”Den har Studenten skrevet!” sagde han ”Studenten, som boede her </a:t>
                      </a:r>
                      <a:r>
                        <a:rPr lang="da-DK" sz="1200" b="0" u="none" baseline="0" dirty="0" err="1" smtClean="0">
                          <a:latin typeface="Times New Roman" pitchFamily="18" charset="0"/>
                          <a:cs typeface="Times New Roman" pitchFamily="18" charset="0"/>
                        </a:rPr>
                        <a:t>ligeoverfor</a:t>
                      </a:r>
                      <a:r>
                        <a:rPr lang="da-DK" sz="1200" b="0" u="none" baseline="0" dirty="0" smtClean="0">
                          <a:latin typeface="Times New Roman" pitchFamily="18" charset="0"/>
                          <a:cs typeface="Times New Roman" pitchFamily="18" charset="0"/>
                        </a:rPr>
                        <a:t> og døde for en </a:t>
                      </a:r>
                      <a:r>
                        <a:rPr lang="da-DK" sz="1200" b="0" u="none" baseline="0" dirty="0" err="1" smtClean="0">
                          <a:latin typeface="Times New Roman" pitchFamily="18" charset="0"/>
                          <a:cs typeface="Times New Roman" pitchFamily="18" charset="0"/>
                        </a:rPr>
                        <a:t>Maaned</a:t>
                      </a:r>
                      <a:r>
                        <a:rPr lang="da-DK" sz="1200" b="0" u="none" baseline="0" dirty="0" smtClean="0">
                          <a:latin typeface="Times New Roman" pitchFamily="18" charset="0"/>
                          <a:cs typeface="Times New Roman" pitchFamily="18" charset="0"/>
                        </a:rPr>
                        <a:t> siden. Han har lidt svært af Tandpine, seer man. Det er ganske morsomt at læse! Her er kun lidt endnu af det Skrevne, det var en </a:t>
                      </a:r>
                      <a:r>
                        <a:rPr lang="da-DK" sz="1200" b="0" u="none" baseline="0" dirty="0" err="1" smtClean="0">
                          <a:latin typeface="Times New Roman" pitchFamily="18" charset="0"/>
                          <a:cs typeface="Times New Roman" pitchFamily="18" charset="0"/>
                        </a:rPr>
                        <a:t>heel</a:t>
                      </a:r>
                      <a:r>
                        <a:rPr lang="da-DK" sz="1200" b="0" u="none" baseline="0" dirty="0" smtClean="0">
                          <a:latin typeface="Times New Roman" pitchFamily="18" charset="0"/>
                          <a:cs typeface="Times New Roman" pitchFamily="18" charset="0"/>
                        </a:rPr>
                        <a:t> Bog og lidt til”</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baseline="0" dirty="0" smtClean="0">
                          <a:latin typeface="Times New Roman" pitchFamily="18" charset="0"/>
                          <a:cs typeface="Times New Roman" pitchFamily="18" charset="0"/>
                        </a:rPr>
                        <a:t>”…Studenten er død, han fra hvem Tankegnisterne gik i Bøtten: det er Enden </a:t>
                      </a:r>
                      <a:r>
                        <a:rPr lang="da-DK" sz="1200" b="0" u="none" baseline="0" dirty="0" err="1" smtClean="0">
                          <a:latin typeface="Times New Roman" pitchFamily="18" charset="0"/>
                          <a:cs typeface="Times New Roman" pitchFamily="18" charset="0"/>
                        </a:rPr>
                        <a:t>paa</a:t>
                      </a:r>
                      <a:r>
                        <a:rPr lang="da-DK" sz="1200" b="0" u="none" baseline="0" dirty="0" smtClean="0">
                          <a:latin typeface="Times New Roman" pitchFamily="18" charset="0"/>
                          <a:cs typeface="Times New Roman" pitchFamily="18" charset="0"/>
                        </a:rPr>
                        <a:t> Historien - - Historien om </a:t>
                      </a:r>
                      <a:r>
                        <a:rPr lang="da-DK" sz="1200" b="0" i="1" u="none" baseline="0" dirty="0" smtClean="0">
                          <a:latin typeface="Times New Roman" pitchFamily="18" charset="0"/>
                          <a:cs typeface="Times New Roman" pitchFamily="18" charset="0"/>
                        </a:rPr>
                        <a:t>Tante Tandpine</a:t>
                      </a:r>
                      <a:r>
                        <a:rPr lang="da-DK" sz="1200" b="0" u="none" baseline="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u="none"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dirty="0">
                        <a:latin typeface="Times New Roman" pitchFamily="18" charset="0"/>
                        <a:cs typeface="Times New Roman" pitchFamily="18" charset="0"/>
                      </a:endParaRPr>
                    </a:p>
                  </a:txBody>
                  <a:tcPr/>
                </a:tc>
                <a:tc>
                  <a:txBody>
                    <a:bodyPr/>
                    <a:lstStyle/>
                    <a:p>
                      <a:r>
                        <a:rPr lang="da-DK" sz="1200" b="0" u="sng" baseline="0" dirty="0" smtClean="0">
                          <a:latin typeface="Times New Roman" pitchFamily="18" charset="0"/>
                          <a:cs typeface="Times New Roman" pitchFamily="18" charset="0"/>
                        </a:rPr>
                        <a:t>Det dæmoniske publikum – </a:t>
                      </a:r>
                      <a:r>
                        <a:rPr lang="da-DK" sz="1200" b="0" u="sng" baseline="0" dirty="0" err="1" smtClean="0">
                          <a:latin typeface="Times New Roman" pitchFamily="18" charset="0"/>
                          <a:cs typeface="Times New Roman" pitchFamily="18" charset="0"/>
                        </a:rPr>
                        <a:t>Serenus</a:t>
                      </a:r>
                      <a:r>
                        <a:rPr lang="da-DK" sz="1200" b="0" u="sng" baseline="0" dirty="0" smtClean="0">
                          <a:latin typeface="Times New Roman" pitchFamily="18" charset="0"/>
                          <a:cs typeface="Times New Roman" pitchFamily="18" charset="0"/>
                        </a:rPr>
                        <a:t> </a:t>
                      </a:r>
                      <a:r>
                        <a:rPr lang="da-DK" sz="1200" b="0" u="sng" baseline="0" dirty="0" err="1" smtClean="0">
                          <a:latin typeface="Times New Roman" pitchFamily="18" charset="0"/>
                          <a:cs typeface="Times New Roman" pitchFamily="18" charset="0"/>
                        </a:rPr>
                        <a:t>Zeitblom</a:t>
                      </a:r>
                      <a:endParaRPr lang="da-DK" sz="1200" b="0" u="sng"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dirty="0" smtClean="0">
                          <a:latin typeface="Times New Roman" pitchFamily="18" charset="0"/>
                          <a:cs typeface="Times New Roman" pitchFamily="18" charset="0"/>
                        </a:rPr>
                        <a:t>”…dette ønske om at leve med </a:t>
                      </a:r>
                      <a:r>
                        <a:rPr lang="da-DK" sz="1200" b="0" u="none" dirty="0" err="1" smtClean="0">
                          <a:latin typeface="Times New Roman" pitchFamily="18" charset="0"/>
                          <a:cs typeface="Times New Roman" pitchFamily="18" charset="0"/>
                        </a:rPr>
                        <a:t>ham…,at</a:t>
                      </a:r>
                      <a:r>
                        <a:rPr lang="da-DK" sz="1200" b="0" u="none" dirty="0" smtClean="0">
                          <a:latin typeface="Times New Roman" pitchFamily="18" charset="0"/>
                          <a:cs typeface="Times New Roman" pitchFamily="18" charset="0"/>
                        </a:rPr>
                        <a:t> overvåge ham, at holde øje med ham på</a:t>
                      </a:r>
                      <a:r>
                        <a:rPr lang="da-DK" sz="1200" b="0" u="none" baseline="0" dirty="0" smtClean="0">
                          <a:latin typeface="Times New Roman" pitchFamily="18" charset="0"/>
                          <a:cs typeface="Times New Roman" pitchFamily="18" charset="0"/>
                        </a:rPr>
                        <a:t> nært hold” (103/130) + Djævlen ”Vi havde tidligt opmærksomheden henvendt på dig” (276/354)</a:t>
                      </a:r>
                      <a:endParaRPr lang="da-DK" sz="1200" b="0" u="none" dirty="0" smtClean="0">
                        <a:latin typeface="Times New Roman" pitchFamily="18" charset="0"/>
                        <a:cs typeface="Times New Roman" pitchFamily="18" charset="0"/>
                      </a:endParaRPr>
                    </a:p>
                    <a:p>
                      <a:endParaRPr lang="da-DK" sz="1200" b="0" u="sng"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baseline="0" dirty="0" smtClean="0">
                          <a:latin typeface="Times New Roman" pitchFamily="18" charset="0"/>
                          <a:cs typeface="Times New Roman" pitchFamily="18" charset="0"/>
                        </a:rPr>
                        <a:t>”</a:t>
                      </a:r>
                      <a:r>
                        <a:rPr lang="da-DK" sz="1200" b="0" u="none" baseline="0" dirty="0" smtClean="0">
                          <a:latin typeface="Times New Roman" pitchFamily="18" charset="0"/>
                          <a:cs typeface="Times New Roman" pitchFamily="18" charset="0"/>
                        </a:rPr>
                        <a:t>Det mest universelle, en suveræn polyhistors og verdensklog vismands eksistensform, forekom mig at være det rette for ham” (97/123) (AL) ”…havde overtrumfet min </a:t>
                      </a:r>
                      <a:r>
                        <a:rPr lang="da-DK" sz="1200" b="0" u="none" baseline="0" dirty="0" err="1" smtClean="0">
                          <a:latin typeface="Times New Roman" pitchFamily="18" charset="0"/>
                          <a:cs typeface="Times New Roman" pitchFamily="18" charset="0"/>
                        </a:rPr>
                        <a:t>venne-ærgerrighed</a:t>
                      </a:r>
                      <a:r>
                        <a:rPr lang="da-DK" sz="1200" b="0" u="none" baseline="0" dirty="0" smtClean="0">
                          <a:latin typeface="Times New Roman" pitchFamily="18" charset="0"/>
                          <a:cs typeface="Times New Roman" pitchFamily="18" charset="0"/>
                        </a:rPr>
                        <a:t> og gjort den til skamme” (97/123)</a:t>
                      </a:r>
                    </a:p>
                    <a:p>
                      <a:endParaRPr lang="da-DK" sz="1200" b="0" u="sng" baseline="0" dirty="0" smtClean="0">
                        <a:latin typeface="Times New Roman" pitchFamily="18" charset="0"/>
                        <a:cs typeface="Times New Roman" pitchFamily="18" charset="0"/>
                      </a:endParaRPr>
                    </a:p>
                    <a:p>
                      <a:r>
                        <a:rPr lang="da-DK" sz="1200" b="0" u="none" baseline="0" dirty="0" smtClean="0">
                          <a:latin typeface="Times New Roman" pitchFamily="18" charset="0"/>
                          <a:cs typeface="Times New Roman" pitchFamily="18" charset="0"/>
                        </a:rPr>
                        <a:t>”Trods al bevægelse var jeg dybest inde utilfreds med hans udtalelse, ja direkte utilfreds med ham selv. Det, han havde sagt, passede ikke til ham, til hans stolthed, hans hovmod, om man vil, som jeg elskede, og s</a:t>
                      </a:r>
                    </a:p>
                    <a:p>
                      <a:r>
                        <a:rPr lang="da-DK" sz="1200" b="0" u="none" baseline="0" dirty="0" smtClean="0">
                          <a:latin typeface="Times New Roman" pitchFamily="18" charset="0"/>
                          <a:cs typeface="Times New Roman" pitchFamily="18" charset="0"/>
                        </a:rPr>
                        <a:t>om kunsten har en naturlig ret til# (354/456)</a:t>
                      </a:r>
                    </a:p>
                    <a:p>
                      <a:endParaRPr lang="da-DK" sz="1200" b="0" u="none" baseline="0" dirty="0" smtClean="0">
                        <a:latin typeface="Times New Roman" pitchFamily="18" charset="0"/>
                        <a:cs typeface="Times New Roman" pitchFamily="18" charset="0"/>
                      </a:endParaRPr>
                    </a:p>
                    <a:p>
                      <a:endParaRPr lang="da-DK" sz="1200" b="0" u="none" baseline="0" dirty="0" smtClean="0">
                        <a:latin typeface="Times New Roman" pitchFamily="18" charset="0"/>
                        <a:cs typeface="Times New Roman" pitchFamily="18" charset="0"/>
                      </a:endParaRPr>
                    </a:p>
                    <a:p>
                      <a:r>
                        <a:rPr lang="da-DK" sz="1200" b="0" u="sng" baseline="0" dirty="0" smtClean="0">
                          <a:latin typeface="Times New Roman" pitchFamily="18" charset="0"/>
                          <a:cs typeface="Times New Roman" pitchFamily="18" charset="0"/>
                        </a:rPr>
                        <a:t>Udfaldet – gennembrud og sammenbrud</a:t>
                      </a:r>
                    </a:p>
                    <a:p>
                      <a:r>
                        <a:rPr lang="da-DK" sz="1200" b="0" u="none" baseline="0" dirty="0" smtClean="0">
                          <a:latin typeface="Times New Roman" pitchFamily="18" charset="0"/>
                          <a:cs typeface="Times New Roman" pitchFamily="18" charset="0"/>
                        </a:rPr>
                        <a:t>Med værket ”</a:t>
                      </a:r>
                      <a:r>
                        <a:rPr lang="da-DK" sz="1200" b="0" u="none" baseline="0" dirty="0" err="1" smtClean="0">
                          <a:latin typeface="Times New Roman" pitchFamily="18" charset="0"/>
                          <a:cs typeface="Times New Roman" pitchFamily="18" charset="0"/>
                        </a:rPr>
                        <a:t>Dr.Fausti</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Weheklag</a:t>
                      </a:r>
                      <a:r>
                        <a:rPr lang="da-DK" sz="1200" b="0" u="none" baseline="0" dirty="0" smtClean="0">
                          <a:latin typeface="Times New Roman" pitchFamily="18" charset="0"/>
                          <a:cs typeface="Times New Roman" pitchFamily="18" charset="0"/>
                        </a:rPr>
                        <a:t>”  - baseret på 12tone-teknikken – når AL sit gennembrud som tonekunstner   :    ”Betyder det ikke det ”gennembrud”, der så ofte var tale om mellem os som problem, som en paradoksal mulighed, når vi spekulerede på og diskuterede kunstens skæbne, standpunkt og niveau – </a:t>
                      </a:r>
                      <a:r>
                        <a:rPr lang="da-DK" sz="1200" b="0" u="none" baseline="0" dirty="0" err="1" smtClean="0">
                          <a:latin typeface="Times New Roman" pitchFamily="18" charset="0"/>
                          <a:cs typeface="Times New Roman" pitchFamily="18" charset="0"/>
                        </a:rPr>
                        <a:t>genvindelsen</a:t>
                      </a:r>
                      <a:r>
                        <a:rPr lang="da-DK" sz="1200" b="0" u="none" baseline="0" dirty="0" smtClean="0">
                          <a:latin typeface="Times New Roman" pitchFamily="18" charset="0"/>
                          <a:cs typeface="Times New Roman" pitchFamily="18" charset="0"/>
                        </a:rPr>
                        <a:t>…. Rekonstruktionen af udtrykket, af </a:t>
                      </a:r>
                      <a:r>
                        <a:rPr lang="da-DK" sz="1200" b="0" u="none" baseline="0" dirty="0" err="1" smtClean="0">
                          <a:latin typeface="Times New Roman" pitchFamily="18" charset="0"/>
                          <a:cs typeface="Times New Roman" pitchFamily="18" charset="0"/>
                        </a:rPr>
                        <a:t>følelasens</a:t>
                      </a:r>
                      <a:r>
                        <a:rPr lang="da-DK" sz="1200" b="0" u="none" baseline="0" dirty="0" smtClean="0">
                          <a:latin typeface="Times New Roman" pitchFamily="18" charset="0"/>
                          <a:cs typeface="Times New Roman" pitchFamily="18" charset="0"/>
                        </a:rPr>
                        <a:t> højeste og dybeste forkyndelse  på et </a:t>
                      </a:r>
                      <a:r>
                        <a:rPr lang="da-DK" sz="1200" b="0" u="none" baseline="0" dirty="0" err="1" smtClean="0">
                          <a:latin typeface="Times New Roman" pitchFamily="18" charset="0"/>
                          <a:cs typeface="Times New Roman" pitchFamily="18" charset="0"/>
                        </a:rPr>
                        <a:t>ånde-lighedens</a:t>
                      </a:r>
                      <a:r>
                        <a:rPr lang="da-DK" sz="1200" b="0" u="none" baseline="0" dirty="0" smtClean="0">
                          <a:latin typeface="Times New Roman" pitchFamily="18" charset="0"/>
                          <a:cs typeface="Times New Roman" pitchFamily="18" charset="0"/>
                        </a:rPr>
                        <a:t> og formstrenghedens plan (524/677)</a:t>
                      </a:r>
                    </a:p>
                    <a:p>
                      <a:endParaRPr lang="da-DK" sz="1200" b="0" u="none" baseline="0" dirty="0" smtClean="0">
                        <a:latin typeface="Times New Roman" pitchFamily="18" charset="0"/>
                        <a:cs typeface="Times New Roman" pitchFamily="18" charset="0"/>
                      </a:endParaRPr>
                    </a:p>
                    <a:p>
                      <a:r>
                        <a:rPr lang="da-DK" sz="1200" b="0" u="none" baseline="0" dirty="0" smtClean="0">
                          <a:latin typeface="Times New Roman" pitchFamily="18" charset="0"/>
                          <a:cs typeface="Times New Roman" pitchFamily="18" charset="0"/>
                        </a:rPr>
                        <a:t>AL :  Hallucinationer  -  Epileptisk sammenbrud  -  sindssygdom  - død</a:t>
                      </a:r>
                      <a:endParaRPr lang="da-DK" sz="1200" u="none"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fontScale="90000"/>
          </a:bodyPr>
          <a:lstStyle/>
          <a:p>
            <a:r>
              <a:rPr lang="da-DK" sz="2400" dirty="0" smtClean="0"/>
              <a:t>Den lille Havfrue og </a:t>
            </a:r>
            <a:r>
              <a:rPr lang="da-DK" sz="2400" dirty="0" err="1" smtClean="0"/>
              <a:t>Dr.Faustus</a:t>
            </a:r>
            <a:r>
              <a:rPr lang="da-DK" sz="2400" dirty="0" smtClean="0"/>
              <a:t/>
            </a:r>
            <a:br>
              <a:rPr lang="da-DK" sz="2400" dirty="0" smtClean="0"/>
            </a:br>
            <a:r>
              <a:rPr lang="da-DK" sz="2400" dirty="0" smtClean="0"/>
              <a:t>”en rigtig Havfrue”</a:t>
            </a:r>
            <a:br>
              <a:rPr lang="da-DK" sz="2400" dirty="0" smtClean="0"/>
            </a:br>
            <a:r>
              <a:rPr lang="da-DK" sz="2400" dirty="0" smtClean="0"/>
              <a:t>                                                                    </a:t>
            </a:r>
            <a:r>
              <a:rPr lang="da-DK" sz="1200" dirty="0" smtClean="0"/>
              <a:t>Havfrue fra Lem Kirke, Salling</a:t>
            </a:r>
            <a:endParaRPr lang="da-DK" sz="2400" dirty="0"/>
          </a:p>
        </p:txBody>
      </p:sp>
      <p:pic>
        <p:nvPicPr>
          <p:cNvPr id="10" name="Pladsholder til indhold 9" descr="P1130676.JPG"/>
          <p:cNvPicPr>
            <a:picLocks noGrp="1" noChangeAspect="1"/>
          </p:cNvPicPr>
          <p:nvPr>
            <p:ph idx="1"/>
          </p:nvPr>
        </p:nvPicPr>
        <p:blipFill>
          <a:blip r:embed="rId2" cstate="print"/>
          <a:stretch>
            <a:fillRect/>
          </a:stretch>
        </p:blipFill>
        <p:spPr>
          <a:xfrm>
            <a:off x="1177527" y="1600200"/>
            <a:ext cx="6788945"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flipV="1">
            <a:off x="179512" y="260648"/>
            <a:ext cx="8640960" cy="461665"/>
          </a:xfrm>
          <a:prstGeom prst="rect">
            <a:avLst/>
          </a:prstGeom>
          <a:noFill/>
        </p:spPr>
        <p:txBody>
          <a:bodyPr wrap="square" rtlCol="0">
            <a:spAutoFit/>
          </a:bodyPr>
          <a:lstStyle/>
          <a:p>
            <a:endParaRPr lang="da-DK" sz="1200" dirty="0"/>
          </a:p>
          <a:p>
            <a:endParaRPr lang="da-DK" sz="1200" dirty="0"/>
          </a:p>
        </p:txBody>
      </p:sp>
      <p:graphicFrame>
        <p:nvGraphicFramePr>
          <p:cNvPr id="5" name="Tabel 4"/>
          <p:cNvGraphicFramePr>
            <a:graphicFrameLocks noGrp="1"/>
          </p:cNvGraphicFramePr>
          <p:nvPr/>
        </p:nvGraphicFramePr>
        <p:xfrm>
          <a:off x="251520" y="273381"/>
          <a:ext cx="8568951" cy="7038787"/>
        </p:xfrm>
        <a:graphic>
          <a:graphicData uri="http://schemas.openxmlformats.org/drawingml/2006/table">
            <a:tbl>
              <a:tblPr firstRow="1" bandRow="1">
                <a:tableStyleId>{5C22544A-7EE6-4342-B048-85BDC9FD1C3A}</a:tableStyleId>
              </a:tblPr>
              <a:tblGrid>
                <a:gridCol w="2856317"/>
                <a:gridCol w="2856317"/>
                <a:gridCol w="2856317"/>
              </a:tblGrid>
              <a:tr h="392126">
                <a:tc>
                  <a:txBody>
                    <a:bodyPr/>
                    <a:lstStyle/>
                    <a:p>
                      <a:r>
                        <a:rPr lang="da-DK" sz="1200" dirty="0" err="1" smtClean="0"/>
                        <a:t>H.C.Andersen</a:t>
                      </a:r>
                      <a:r>
                        <a:rPr lang="da-DK" sz="1200" baseline="0" dirty="0" smtClean="0"/>
                        <a:t> –  resignation</a:t>
                      </a:r>
                      <a:endParaRPr lang="da-DK" sz="1200" dirty="0"/>
                    </a:p>
                  </a:txBody>
                  <a:tcPr/>
                </a:tc>
                <a:tc>
                  <a:txBody>
                    <a:bodyPr/>
                    <a:lstStyle/>
                    <a:p>
                      <a:r>
                        <a:rPr lang="da-DK" sz="1200" dirty="0" smtClean="0"/>
                        <a:t>Havfruen – </a:t>
                      </a:r>
                      <a:r>
                        <a:rPr lang="da-DK" sz="1200" baseline="0" dirty="0" smtClean="0"/>
                        <a:t> vovemod</a:t>
                      </a:r>
                      <a:endParaRPr lang="da-DK" sz="1200" dirty="0"/>
                    </a:p>
                  </a:txBody>
                  <a:tcPr/>
                </a:tc>
                <a:tc>
                  <a:txBody>
                    <a:bodyPr/>
                    <a:lstStyle/>
                    <a:p>
                      <a:r>
                        <a:rPr lang="da-DK" sz="1200" dirty="0" smtClean="0"/>
                        <a:t>Adrian – </a:t>
                      </a:r>
                      <a:r>
                        <a:rPr lang="da-DK" sz="1200" baseline="0" dirty="0" smtClean="0"/>
                        <a:t> tragisk kunstner?</a:t>
                      </a:r>
                      <a:endParaRPr lang="da-DK" sz="1200" dirty="0"/>
                    </a:p>
                  </a:txBody>
                  <a:tcPr/>
                </a:tc>
              </a:tr>
              <a:tr h="870196">
                <a:tc>
                  <a:txBody>
                    <a:bodyPr/>
                    <a:lstStyle/>
                    <a:p>
                      <a:r>
                        <a:rPr lang="da-DK" sz="1200" i="1" dirty="0" smtClean="0">
                          <a:latin typeface="Times New Roman" pitchFamily="18" charset="0"/>
                          <a:cs typeface="Times New Roman" pitchFamily="18" charset="0"/>
                        </a:rPr>
                        <a:t>Resultat</a:t>
                      </a:r>
                      <a:r>
                        <a:rPr lang="da-DK" sz="1200" i="1" baseline="0" dirty="0" smtClean="0">
                          <a:latin typeface="Times New Roman" pitchFamily="18" charset="0"/>
                          <a:cs typeface="Times New Roman" pitchFamily="18" charset="0"/>
                        </a:rPr>
                        <a:t> 3 </a:t>
                      </a:r>
                      <a:r>
                        <a:rPr lang="da-DK" sz="1200" baseline="0" dirty="0" smtClean="0">
                          <a:latin typeface="Times New Roman" pitchFamily="18" charset="0"/>
                          <a:cs typeface="Times New Roman" pitchFamily="18" charset="0"/>
                        </a:rPr>
                        <a:t>: den fra nu af ulegemlige HCA Usynlige svæve vi ind i Menneskenes Huse MEN: et udødeligt forfatterskab; NB : Udødeligheds Patentet </a:t>
                      </a:r>
                      <a:r>
                        <a:rPr lang="da-DK" sz="1200" baseline="0" dirty="0" err="1" smtClean="0">
                          <a:latin typeface="Times New Roman" pitchFamily="18" charset="0"/>
                          <a:cs typeface="Times New Roman" pitchFamily="18" charset="0"/>
                        </a:rPr>
                        <a:t>paa</a:t>
                      </a:r>
                      <a:r>
                        <a:rPr lang="da-DK" sz="1200" baseline="0" dirty="0" smtClean="0">
                          <a:latin typeface="Times New Roman" pitchFamily="18" charset="0"/>
                          <a:cs typeface="Times New Roman" pitchFamily="18" charset="0"/>
                        </a:rPr>
                        <a:t> Døgnfluens Vinge? (Tante Tandpine)</a:t>
                      </a:r>
                    </a:p>
                  </a:txBody>
                  <a:tcPr/>
                </a:tc>
                <a:tc>
                  <a:txBody>
                    <a:bodyPr/>
                    <a:lstStyle/>
                    <a:p>
                      <a:r>
                        <a:rPr lang="da-DK" sz="1200" i="1" dirty="0" smtClean="0">
                          <a:latin typeface="Times New Roman" pitchFamily="18" charset="0"/>
                          <a:cs typeface="Times New Roman" pitchFamily="18" charset="0"/>
                        </a:rPr>
                        <a:t>Resultat</a:t>
                      </a:r>
                      <a:r>
                        <a:rPr lang="da-DK" sz="1200" i="1" baseline="0" dirty="0" smtClean="0">
                          <a:latin typeface="Times New Roman" pitchFamily="18" charset="0"/>
                          <a:cs typeface="Times New Roman" pitchFamily="18" charset="0"/>
                        </a:rPr>
                        <a:t> 3 . Fra Skum til Ånd :                    </a:t>
                      </a:r>
                      <a:r>
                        <a:rPr lang="da-DK" sz="1200" baseline="0" dirty="0" smtClean="0">
                          <a:latin typeface="Times New Roman" pitchFamily="18" charset="0"/>
                          <a:cs typeface="Times New Roman" pitchFamily="18" charset="0"/>
                        </a:rPr>
                        <a:t>Hæve sig til ”</a:t>
                      </a:r>
                      <a:r>
                        <a:rPr lang="da-DK" sz="1200" baseline="0" dirty="0" err="1" smtClean="0">
                          <a:latin typeface="Times New Roman" pitchFamily="18" charset="0"/>
                          <a:cs typeface="Times New Roman" pitchFamily="18" charset="0"/>
                        </a:rPr>
                        <a:t>Luftaandernes</a:t>
                      </a:r>
                      <a:r>
                        <a:rPr lang="da-DK" sz="1200" baseline="0" dirty="0" smtClean="0">
                          <a:latin typeface="Times New Roman" pitchFamily="18" charset="0"/>
                          <a:cs typeface="Times New Roman" pitchFamily="18" charset="0"/>
                        </a:rPr>
                        <a:t> Verden”  og skabe en udødelig sjæl om 300 år ”</a:t>
                      </a:r>
                      <a:r>
                        <a:rPr lang="da-DK" sz="1200" baseline="0" dirty="0" err="1" smtClean="0">
                          <a:latin typeface="Times New Roman" pitchFamily="18" charset="0"/>
                          <a:cs typeface="Times New Roman" pitchFamily="18" charset="0"/>
                        </a:rPr>
                        <a:t>gjennem</a:t>
                      </a:r>
                      <a:r>
                        <a:rPr lang="da-DK" sz="1200" baseline="0" dirty="0" smtClean="0">
                          <a:latin typeface="Times New Roman" pitchFamily="18" charset="0"/>
                          <a:cs typeface="Times New Roman" pitchFamily="18" charset="0"/>
                        </a:rPr>
                        <a:t> gode </a:t>
                      </a:r>
                      <a:r>
                        <a:rPr lang="da-DK" sz="1200" baseline="0" dirty="0" err="1" smtClean="0">
                          <a:latin typeface="Times New Roman" pitchFamily="18" charset="0"/>
                          <a:cs typeface="Times New Roman" pitchFamily="18" charset="0"/>
                        </a:rPr>
                        <a:t>Gjerninger</a:t>
                      </a:r>
                      <a:r>
                        <a:rPr lang="da-DK" sz="1200" baseline="0" dirty="0" smtClean="0">
                          <a:latin typeface="Times New Roman" pitchFamily="18" charset="0"/>
                          <a:cs typeface="Times New Roman" pitchFamily="18" charset="0"/>
                        </a:rPr>
                        <a:t>”</a:t>
                      </a:r>
                      <a:endParaRPr lang="da-DK" sz="1200" dirty="0">
                        <a:latin typeface="Times New Roman" pitchFamily="18" charset="0"/>
                        <a:cs typeface="Times New Roman" pitchFamily="18" charset="0"/>
                      </a:endParaRPr>
                    </a:p>
                  </a:txBody>
                  <a:tcPr/>
                </a:tc>
                <a:tc>
                  <a:txBody>
                    <a:bodyPr/>
                    <a:lstStyle/>
                    <a:p>
                      <a:r>
                        <a:rPr lang="da-DK" sz="1200" i="1" baseline="0" dirty="0" smtClean="0"/>
                        <a:t>Resultat 3 </a:t>
                      </a:r>
                      <a:r>
                        <a:rPr lang="da-DK" sz="1200" i="0" baseline="0" dirty="0" smtClean="0"/>
                        <a:t>: Fra Ånd til Skum til ?            </a:t>
                      </a:r>
                      <a:r>
                        <a:rPr lang="da-DK" sz="1200" baseline="0" dirty="0" smtClean="0"/>
                        <a:t> ”gode </a:t>
                      </a:r>
                      <a:r>
                        <a:rPr lang="da-DK" sz="1200" baseline="0" dirty="0" err="1" smtClean="0"/>
                        <a:t>Gjerninger</a:t>
                      </a:r>
                      <a:r>
                        <a:rPr lang="da-DK" sz="1200" baseline="0" dirty="0" smtClean="0"/>
                        <a:t>” (sonoffer-værker; </a:t>
                      </a:r>
                      <a:r>
                        <a:rPr lang="da-DK" sz="1200" baseline="0" dirty="0" err="1" smtClean="0"/>
                        <a:t>felix</a:t>
                      </a:r>
                      <a:r>
                        <a:rPr lang="da-DK" sz="1200" baseline="0" dirty="0" smtClean="0"/>
                        <a:t> culpa; menneske-tjener); det religiøse paradoks´ håb hinsides håbløsheden (</a:t>
                      </a:r>
                      <a:r>
                        <a:rPr lang="da-DK" sz="1200" baseline="0" dirty="0" err="1" smtClean="0"/>
                        <a:t>ern</a:t>
                      </a:r>
                      <a:r>
                        <a:rPr lang="da-DK" sz="1200" baseline="0" dirty="0" smtClean="0"/>
                        <a:t> cellos høje g)</a:t>
                      </a:r>
                    </a:p>
                  </a:txBody>
                  <a:tcPr/>
                </a:tc>
              </a:tr>
              <a:tr h="483442">
                <a:tc>
                  <a:txBody>
                    <a:bodyPr/>
                    <a:lstStyle/>
                    <a:p>
                      <a:r>
                        <a:rPr lang="da-DK" sz="1200" i="1" dirty="0" smtClean="0">
                          <a:latin typeface="Times New Roman" pitchFamily="18" charset="0"/>
                          <a:cs typeface="Times New Roman" pitchFamily="18" charset="0"/>
                        </a:rPr>
                        <a:t>Resultat 2 </a:t>
                      </a:r>
                      <a:r>
                        <a:rPr lang="da-DK" sz="1200" dirty="0" smtClean="0">
                          <a:latin typeface="Times New Roman" pitchFamily="18" charset="0"/>
                          <a:cs typeface="Times New Roman" pitchFamily="18" charset="0"/>
                        </a:rPr>
                        <a:t>: Den fra nu af altid ensomme Moses, der skuer ind i ægteskabets land</a:t>
                      </a:r>
                    </a:p>
                  </a:txBody>
                  <a:tcPr/>
                </a:tc>
                <a:tc>
                  <a:txBody>
                    <a:bodyPr/>
                    <a:lstStyle/>
                    <a:p>
                      <a:r>
                        <a:rPr lang="da-DK" sz="1200" i="1" dirty="0" smtClean="0">
                          <a:latin typeface="Times New Roman" pitchFamily="18" charset="0"/>
                          <a:cs typeface="Times New Roman" pitchFamily="18" charset="0"/>
                        </a:rPr>
                        <a:t>Resultat</a:t>
                      </a:r>
                      <a:r>
                        <a:rPr lang="da-DK" sz="1200" i="1" baseline="0" dirty="0" smtClean="0">
                          <a:latin typeface="Times New Roman" pitchFamily="18" charset="0"/>
                          <a:cs typeface="Times New Roman" pitchFamily="18" charset="0"/>
                        </a:rPr>
                        <a:t> 2 </a:t>
                      </a:r>
                      <a:r>
                        <a:rPr lang="da-DK" sz="1200" baseline="0" dirty="0" smtClean="0">
                          <a:latin typeface="Times New Roman" pitchFamily="18" charset="0"/>
                          <a:cs typeface="Times New Roman" pitchFamily="18" charset="0"/>
                        </a:rPr>
                        <a:t>: Havfruen kaster sig i vandet og dør.</a:t>
                      </a:r>
                      <a:endParaRPr lang="da-DK" sz="1200" dirty="0" smtClean="0">
                        <a:latin typeface="Times New Roman" pitchFamily="18" charset="0"/>
                        <a:cs typeface="Times New Roman" pitchFamily="18" charset="0"/>
                      </a:endParaRPr>
                    </a:p>
                  </a:txBody>
                  <a:tcPr/>
                </a:tc>
                <a:tc>
                  <a:txBody>
                    <a:bodyPr/>
                    <a:lstStyle/>
                    <a:p>
                      <a:r>
                        <a:rPr lang="da-DK" sz="1200" i="1" baseline="0" dirty="0" smtClean="0">
                          <a:latin typeface="Times New Roman" pitchFamily="18" charset="0"/>
                          <a:cs typeface="Times New Roman" pitchFamily="18" charset="0"/>
                        </a:rPr>
                        <a:t>Resultat 2 </a:t>
                      </a:r>
                      <a:r>
                        <a:rPr lang="da-DK" sz="1200" baseline="0" dirty="0" smtClean="0">
                          <a:latin typeface="Times New Roman" pitchFamily="18" charset="0"/>
                          <a:cs typeface="Times New Roman" pitchFamily="18" charset="0"/>
                        </a:rPr>
                        <a:t>: AL kaster sig i søen, men dør ikke; 10 års åndsformørkelse før døden</a:t>
                      </a:r>
                    </a:p>
                  </a:txBody>
                  <a:tcPr/>
                </a:tc>
              </a:tr>
              <a:tr h="1706076">
                <a:tc>
                  <a:txBody>
                    <a:bodyPr/>
                    <a:lstStyle/>
                    <a:p>
                      <a:r>
                        <a:rPr lang="da-DK" sz="1200" i="1" dirty="0" err="1" smtClean="0">
                          <a:latin typeface="Times New Roman" pitchFamily="18" charset="0"/>
                          <a:cs typeface="Times New Roman" pitchFamily="18" charset="0"/>
                        </a:rPr>
                        <a:t>Forvandlingshåbets</a:t>
                      </a:r>
                      <a:r>
                        <a:rPr lang="da-DK" sz="1200" i="1" baseline="0" dirty="0" smtClean="0">
                          <a:latin typeface="Times New Roman" pitchFamily="18" charset="0"/>
                          <a:cs typeface="Times New Roman" pitchFamily="18" charset="0"/>
                        </a:rPr>
                        <a:t> </a:t>
                      </a:r>
                      <a:r>
                        <a:rPr lang="da-DK" sz="1200" i="1" dirty="0" smtClean="0">
                          <a:latin typeface="Times New Roman" pitchFamily="18" charset="0"/>
                          <a:cs typeface="Times New Roman" pitchFamily="18" charset="0"/>
                        </a:rPr>
                        <a:t>nederlag </a:t>
                      </a:r>
                    </a:p>
                    <a:p>
                      <a:r>
                        <a:rPr lang="da-DK" sz="1200" dirty="0" err="1" smtClean="0">
                          <a:latin typeface="Times New Roman" pitchFamily="18" charset="0"/>
                          <a:cs typeface="Times New Roman" pitchFamily="18" charset="0"/>
                        </a:rPr>
                        <a:t>Schweigen</a:t>
                      </a:r>
                      <a:r>
                        <a:rPr lang="da-DK" sz="1200" dirty="0" smtClean="0">
                          <a:latin typeface="Times New Roman" pitchFamily="18" charset="0"/>
                          <a:cs typeface="Times New Roman" pitchFamily="18" charset="0"/>
                        </a:rPr>
                        <a:t>,</a:t>
                      </a:r>
                      <a:r>
                        <a:rPr lang="da-DK" sz="1200" baseline="0" dirty="0" smtClean="0">
                          <a:latin typeface="Times New Roman" pitchFamily="18" charset="0"/>
                          <a:cs typeface="Times New Roman" pitchFamily="18" charset="0"/>
                        </a:rPr>
                        <a:t> tavshed om den, man egentlig er (</a:t>
                      </a:r>
                      <a:r>
                        <a:rPr lang="da-DK" sz="1200" baseline="0" dirty="0" err="1" smtClean="0">
                          <a:latin typeface="Times New Roman" pitchFamily="18" charset="0"/>
                          <a:cs typeface="Times New Roman" pitchFamily="18" charset="0"/>
                        </a:rPr>
                        <a:t>homoerotisk</a:t>
                      </a:r>
                      <a:r>
                        <a:rPr lang="da-DK" sz="1200" baseline="0" dirty="0" smtClean="0">
                          <a:latin typeface="Times New Roman" pitchFamily="18" charset="0"/>
                          <a:cs typeface="Times New Roman" pitchFamily="18" charset="0"/>
                        </a:rPr>
                        <a:t>) og  tavshed om : de inderste følelser til EC og overvindelse af egen natur</a:t>
                      </a:r>
                      <a:endParaRPr lang="da-DK" sz="1200" dirty="0" smtClean="0">
                        <a:latin typeface="Times New Roman" pitchFamily="18" charset="0"/>
                        <a:cs typeface="Times New Roman" pitchFamily="18" charset="0"/>
                      </a:endParaRPr>
                    </a:p>
                    <a:p>
                      <a:endParaRPr lang="da-DK" sz="1200" dirty="0"/>
                    </a:p>
                  </a:txBody>
                  <a:tcPr/>
                </a:tc>
                <a:tc>
                  <a:txBody>
                    <a:bodyPr/>
                    <a:lstStyle/>
                    <a:p>
                      <a:r>
                        <a:rPr lang="da-DK" sz="1200" i="1" dirty="0" smtClean="0">
                          <a:latin typeface="Times New Roman" pitchFamily="18" charset="0"/>
                          <a:cs typeface="Times New Roman" pitchFamily="18" charset="0"/>
                        </a:rPr>
                        <a:t>Forvandlingens</a:t>
                      </a:r>
                      <a:r>
                        <a:rPr lang="da-DK" sz="1200" i="1" baseline="0" dirty="0" smtClean="0">
                          <a:latin typeface="Times New Roman" pitchFamily="18" charset="0"/>
                          <a:cs typeface="Times New Roman" pitchFamily="18" charset="0"/>
                        </a:rPr>
                        <a:t> resultater 1</a:t>
                      </a:r>
                      <a:r>
                        <a:rPr lang="da-DK" sz="1200" i="1" dirty="0" smtClean="0">
                          <a:latin typeface="Times New Roman" pitchFamily="18" charset="0"/>
                          <a:cs typeface="Times New Roman" pitchFamily="18" charset="0"/>
                        </a:rPr>
                        <a:t>:  sejr-nederlag</a:t>
                      </a:r>
                    </a:p>
                    <a:p>
                      <a:r>
                        <a:rPr lang="da-DK" sz="1200" dirty="0" smtClean="0">
                          <a:latin typeface="Times New Roman" pitchFamily="18" charset="0"/>
                          <a:cs typeface="Times New Roman" pitchFamily="18" charset="0"/>
                        </a:rPr>
                        <a:t>Sejr : mellem mennesker og hos prinsen</a:t>
                      </a:r>
                    </a:p>
                    <a:p>
                      <a:r>
                        <a:rPr lang="da-DK" sz="1200" dirty="0" smtClean="0">
                          <a:latin typeface="Times New Roman" pitchFamily="18" charset="0"/>
                          <a:cs typeface="Times New Roman" pitchFamily="18" charset="0"/>
                        </a:rPr>
                        <a:t>Pris : </a:t>
                      </a:r>
                      <a:r>
                        <a:rPr lang="da-DK" sz="1200" dirty="0" err="1" smtClean="0">
                          <a:latin typeface="Times New Roman" pitchFamily="18" charset="0"/>
                          <a:cs typeface="Times New Roman" pitchFamily="18" charset="0"/>
                        </a:rPr>
                        <a:t>Schweigen</a:t>
                      </a:r>
                      <a:r>
                        <a:rPr lang="da-DK" sz="1200" dirty="0" smtClean="0">
                          <a:latin typeface="Times New Roman" pitchFamily="18" charset="0"/>
                          <a:cs typeface="Times New Roman" pitchFamily="18" charset="0"/>
                        </a:rPr>
                        <a:t>, tavshed om den, man egentlig er (hermafrodit)</a:t>
                      </a:r>
                      <a:r>
                        <a:rPr lang="da-DK" sz="1200" baseline="0" dirty="0" smtClean="0">
                          <a:latin typeface="Times New Roman" pitchFamily="18" charset="0"/>
                          <a:cs typeface="Times New Roman" pitchFamily="18" charset="0"/>
                        </a:rPr>
                        <a:t>  og t</a:t>
                      </a:r>
                      <a:r>
                        <a:rPr lang="da-DK" sz="1200" dirty="0" smtClean="0">
                          <a:latin typeface="Times New Roman" pitchFamily="18" charset="0"/>
                          <a:cs typeface="Times New Roman" pitchFamily="18" charset="0"/>
                        </a:rPr>
                        <a:t>avshed om : kærlighed til prinsen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Times New Roman" pitchFamily="18" charset="0"/>
                          <a:cs typeface="Times New Roman" pitchFamily="18" charset="0"/>
                        </a:rPr>
                        <a:t>Nederlag :  </a:t>
                      </a:r>
                      <a:r>
                        <a:rPr lang="da-DK" sz="1200" baseline="0" dirty="0" smtClean="0">
                          <a:latin typeface="Times New Roman" pitchFamily="18" charset="0"/>
                          <a:cs typeface="Times New Roman" pitchFamily="18" charset="0"/>
                        </a:rPr>
                        <a:t>det kolde liv  (”et godt, </a:t>
                      </a:r>
                      <a:r>
                        <a:rPr lang="da-DK" sz="1200" baseline="0" dirty="0" err="1" smtClean="0">
                          <a:latin typeface="Times New Roman" pitchFamily="18" charset="0"/>
                          <a:cs typeface="Times New Roman" pitchFamily="18" charset="0"/>
                        </a:rPr>
                        <a:t>kjært</a:t>
                      </a:r>
                      <a:r>
                        <a:rPr lang="da-DK" sz="1200" baseline="0" dirty="0" smtClean="0">
                          <a:latin typeface="Times New Roman" pitchFamily="18" charset="0"/>
                          <a:cs typeface="Times New Roman" pitchFamily="18" charset="0"/>
                        </a:rPr>
                        <a:t> Barn”) ;tab af prinsen og sjælens udødelighed ved prinsens bryllup</a:t>
                      </a:r>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txBody>
                  <a:tcPr/>
                </a:tc>
                <a:tc>
                  <a:txBody>
                    <a:bodyPr/>
                    <a:lstStyle/>
                    <a:p>
                      <a:r>
                        <a:rPr lang="da-DK" sz="1200" baseline="0" dirty="0" smtClean="0">
                          <a:latin typeface="Times New Roman" pitchFamily="18" charset="0"/>
                          <a:cs typeface="Times New Roman" pitchFamily="18" charset="0"/>
                        </a:rPr>
                        <a:t> </a:t>
                      </a:r>
                      <a:r>
                        <a:rPr lang="da-DK" sz="1200" i="1" dirty="0" smtClean="0">
                          <a:latin typeface="Times New Roman" pitchFamily="18" charset="0"/>
                          <a:cs typeface="Times New Roman" pitchFamily="18" charset="0"/>
                        </a:rPr>
                        <a:t>Forvandlingens resultater</a:t>
                      </a:r>
                      <a:r>
                        <a:rPr lang="da-DK" sz="1200" i="1" baseline="0" dirty="0" smtClean="0">
                          <a:latin typeface="Times New Roman" pitchFamily="18" charset="0"/>
                          <a:cs typeface="Times New Roman" pitchFamily="18" charset="0"/>
                        </a:rPr>
                        <a:t> 1:sejr-nederlag </a:t>
                      </a:r>
                      <a:r>
                        <a:rPr lang="da-DK" sz="1200" i="0" baseline="0" dirty="0" smtClean="0">
                          <a:latin typeface="Times New Roman" pitchFamily="18" charset="0"/>
                          <a:cs typeface="Times New Roman" pitchFamily="18" charset="0"/>
                        </a:rPr>
                        <a:t>Sejr: 24 år med stor og genial </a:t>
                      </a:r>
                      <a:r>
                        <a:rPr lang="da-DK" sz="1200" dirty="0" smtClean="0">
                          <a:latin typeface="Times New Roman" pitchFamily="18" charset="0"/>
                          <a:cs typeface="Times New Roman" pitchFamily="18" charset="0"/>
                        </a:rPr>
                        <a:t>musik</a:t>
                      </a:r>
                    </a:p>
                    <a:p>
                      <a:r>
                        <a:rPr lang="da-DK" sz="1200" dirty="0" smtClean="0">
                          <a:latin typeface="Times New Roman" pitchFamily="18" charset="0"/>
                          <a:cs typeface="Times New Roman" pitchFamily="18" charset="0"/>
                        </a:rPr>
                        <a:t>Pris : </a:t>
                      </a:r>
                      <a:r>
                        <a:rPr lang="da-DK" sz="1200" dirty="0" err="1" smtClean="0">
                          <a:latin typeface="Times New Roman" pitchFamily="18" charset="0"/>
                          <a:cs typeface="Times New Roman" pitchFamily="18" charset="0"/>
                        </a:rPr>
                        <a:t>Schweigen</a:t>
                      </a:r>
                      <a:r>
                        <a:rPr lang="da-DK" sz="1200" dirty="0" smtClean="0">
                          <a:latin typeface="Times New Roman" pitchFamily="18" charset="0"/>
                          <a:cs typeface="Times New Roman" pitchFamily="18" charset="0"/>
                        </a:rPr>
                        <a:t>, tavshed om den, man egentlig er (syfilis-</a:t>
                      </a:r>
                      <a:r>
                        <a:rPr lang="da-DK" sz="1200" baseline="0" dirty="0" smtClean="0">
                          <a:latin typeface="Times New Roman" pitchFamily="18" charset="0"/>
                          <a:cs typeface="Times New Roman" pitchFamily="18" charset="0"/>
                        </a:rPr>
                        <a:t>djævle-komponist) og  t</a:t>
                      </a:r>
                      <a:r>
                        <a:rPr lang="da-DK" sz="1200" dirty="0" smtClean="0">
                          <a:latin typeface="Times New Roman" pitchFamily="18" charset="0"/>
                          <a:cs typeface="Times New Roman" pitchFamily="18" charset="0"/>
                        </a:rPr>
                        <a:t>avshed om : </a:t>
                      </a:r>
                      <a:r>
                        <a:rPr lang="da-DK" sz="1200" dirty="0" err="1" smtClean="0">
                          <a:latin typeface="Times New Roman" pitchFamily="18" charset="0"/>
                          <a:cs typeface="Times New Roman" pitchFamily="18" charset="0"/>
                        </a:rPr>
                        <a:t>kærlighedsforbudet</a:t>
                      </a:r>
                      <a:endParaRPr lang="da-DK"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Times New Roman" pitchFamily="18" charset="0"/>
                          <a:cs typeface="Times New Roman" pitchFamily="18" charset="0"/>
                        </a:rPr>
                        <a:t>Nederlag : </a:t>
                      </a:r>
                      <a:r>
                        <a:rPr lang="da-DK" sz="1200" baseline="0" dirty="0" smtClean="0">
                          <a:latin typeface="Times New Roman" pitchFamily="18" charset="0"/>
                          <a:cs typeface="Times New Roman" pitchFamily="18" charset="0"/>
                        </a:rPr>
                        <a:t>det kolde liv: Adrian mister </a:t>
                      </a:r>
                      <a:r>
                        <a:rPr lang="da-DK" sz="1200" baseline="0" dirty="0" err="1" smtClean="0">
                          <a:latin typeface="Times New Roman" pitchFamily="18" charset="0"/>
                          <a:cs typeface="Times New Roman" pitchFamily="18" charset="0"/>
                        </a:rPr>
                        <a:t>Godeau</a:t>
                      </a:r>
                      <a:r>
                        <a:rPr lang="da-DK" sz="1200" baseline="0" dirty="0" smtClean="0">
                          <a:latin typeface="Times New Roman" pitchFamily="18" charset="0"/>
                          <a:cs typeface="Times New Roman" pitchFamily="18" charset="0"/>
                        </a:rPr>
                        <a:t>, </a:t>
                      </a:r>
                      <a:r>
                        <a:rPr lang="da-DK" sz="1200" baseline="0" dirty="0" err="1" smtClean="0">
                          <a:latin typeface="Times New Roman" pitchFamily="18" charset="0"/>
                          <a:cs typeface="Times New Roman" pitchFamily="18" charset="0"/>
                        </a:rPr>
                        <a:t>Schwerdfeger</a:t>
                      </a:r>
                      <a:r>
                        <a:rPr lang="da-DK" sz="1200" baseline="0" dirty="0" smtClean="0">
                          <a:latin typeface="Times New Roman" pitchFamily="18" charset="0"/>
                          <a:cs typeface="Times New Roman" pitchFamily="18" charset="0"/>
                        </a:rPr>
                        <a:t>, </a:t>
                      </a:r>
                      <a:r>
                        <a:rPr lang="da-DK" sz="1200" baseline="0" dirty="0" err="1" smtClean="0">
                          <a:latin typeface="Times New Roman" pitchFamily="18" charset="0"/>
                          <a:cs typeface="Times New Roman" pitchFamily="18" charset="0"/>
                        </a:rPr>
                        <a:t>Echo</a:t>
                      </a:r>
                      <a:r>
                        <a:rPr lang="da-DK" sz="1200" baseline="0" dirty="0" smtClean="0">
                          <a:latin typeface="Times New Roman" pitchFamily="18" charset="0"/>
                          <a:cs typeface="Times New Roman" pitchFamily="18" charset="0"/>
                        </a:rPr>
                        <a:t>, + migræne, hallucinationer og epilepsi</a:t>
                      </a:r>
                      <a:endParaRPr lang="da-DK" sz="1200" dirty="0" smtClean="0">
                        <a:latin typeface="Times New Roman" pitchFamily="18" charset="0"/>
                        <a:cs typeface="Times New Roman" pitchFamily="18" charset="0"/>
                      </a:endParaRPr>
                    </a:p>
                    <a:p>
                      <a:endParaRPr lang="da-DK" sz="1200" dirty="0" smtClean="0">
                        <a:latin typeface="Times New Roman" pitchFamily="18" charset="0"/>
                        <a:cs typeface="Times New Roman" pitchFamily="18" charset="0"/>
                      </a:endParaRPr>
                    </a:p>
                  </a:txBody>
                  <a:tcPr/>
                </a:tc>
              </a:tr>
              <a:tr h="870196">
                <a:tc>
                  <a:txBody>
                    <a:bodyPr/>
                    <a:lstStyle/>
                    <a:p>
                      <a:r>
                        <a:rPr lang="da-DK" sz="1200" i="1" dirty="0" smtClean="0">
                          <a:latin typeface="Times New Roman" pitchFamily="18" charset="0"/>
                          <a:cs typeface="Times New Roman" pitchFamily="18" charset="0"/>
                        </a:rPr>
                        <a:t>Dæmonisk</a:t>
                      </a:r>
                      <a:r>
                        <a:rPr lang="da-DK" sz="1200" i="1" baseline="0" dirty="0" smtClean="0">
                          <a:latin typeface="Times New Roman" pitchFamily="18" charset="0"/>
                          <a:cs typeface="Times New Roman" pitchFamily="18" charset="0"/>
                        </a:rPr>
                        <a:t> forvandling </a:t>
                      </a:r>
                      <a:r>
                        <a:rPr lang="da-DK" sz="1200" baseline="0" dirty="0" smtClean="0">
                          <a:latin typeface="Times New Roman" pitchFamily="18" charset="0"/>
                          <a:cs typeface="Times New Roman" pitchFamily="18" charset="0"/>
                        </a:rPr>
                        <a:t>: HCA bruger en dæmonisk skikkelse (Havfruen) for at skildre sin erkendelse</a:t>
                      </a:r>
                    </a:p>
                    <a:p>
                      <a:r>
                        <a:rPr lang="da-DK" sz="1200" baseline="0" dirty="0" smtClean="0">
                          <a:latin typeface="Times New Roman" pitchFamily="18" charset="0"/>
                          <a:cs typeface="Times New Roman" pitchFamily="18" charset="0"/>
                        </a:rPr>
                        <a:t>August 1836 gifter EC og Jette sig, og HCA må revidere sit liv.. Den lille H skrives </a:t>
                      </a:r>
                      <a:r>
                        <a:rPr lang="da-DK" sz="1200" baseline="0" dirty="0" err="1" smtClean="0">
                          <a:latin typeface="Times New Roman" pitchFamily="18" charset="0"/>
                          <a:cs typeface="Times New Roman" pitchFamily="18" charset="0"/>
                        </a:rPr>
                        <a:t>aug</a:t>
                      </a:r>
                      <a:r>
                        <a:rPr lang="da-DK" sz="1200" baseline="0" dirty="0" smtClean="0">
                          <a:latin typeface="Times New Roman" pitchFamily="18" charset="0"/>
                          <a:cs typeface="Times New Roman" pitchFamily="18" charset="0"/>
                        </a:rPr>
                        <a:t> 1836 til jan 1837</a:t>
                      </a:r>
                      <a:endParaRPr lang="da-DK" sz="12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i="1" dirty="0" smtClean="0">
                          <a:latin typeface="Times New Roman" pitchFamily="18" charset="0"/>
                          <a:cs typeface="Times New Roman" pitchFamily="18" charset="0"/>
                        </a:rPr>
                        <a:t>Dæmonisk </a:t>
                      </a:r>
                      <a:r>
                        <a:rPr lang="da-DK" sz="1200" i="1" dirty="0" err="1" smtClean="0">
                          <a:latin typeface="Times New Roman" pitchFamily="18" charset="0"/>
                          <a:cs typeface="Times New Roman" pitchFamily="18" charset="0"/>
                        </a:rPr>
                        <a:t>forvandliing</a:t>
                      </a:r>
                      <a:r>
                        <a:rPr lang="da-DK" sz="1200" i="1" baseline="0" dirty="0" smtClean="0">
                          <a:latin typeface="Times New Roman" pitchFamily="18" charset="0"/>
                          <a:cs typeface="Times New Roman" pitchFamily="18" charset="0"/>
                        </a:rPr>
                        <a:t> </a:t>
                      </a:r>
                      <a:r>
                        <a:rPr lang="da-DK" sz="1200" baseline="0" dirty="0" smtClean="0">
                          <a:latin typeface="Times New Roman" pitchFamily="18" charset="0"/>
                          <a:cs typeface="Times New Roman" pitchFamily="18" charset="0"/>
                        </a:rPr>
                        <a:t>:</a:t>
                      </a:r>
                      <a:r>
                        <a:rPr lang="da-DK" sz="1200" i="1" dirty="0" err="1" smtClean="0">
                          <a:latin typeface="Times New Roman" pitchFamily="18" charset="0"/>
                          <a:cs typeface="Times New Roman" pitchFamily="18" charset="0"/>
                        </a:rPr>
                        <a:t>Havhexen</a:t>
                      </a:r>
                      <a:r>
                        <a:rPr lang="da-DK" sz="1200" i="1" dirty="0" smtClean="0">
                          <a:latin typeface="Times New Roman" pitchFamily="18" charset="0"/>
                          <a:cs typeface="Times New Roman" pitchFamily="18" charset="0"/>
                        </a:rPr>
                        <a:t>  </a:t>
                      </a:r>
                      <a:r>
                        <a:rPr lang="da-DK" sz="1200" dirty="0" smtClean="0">
                          <a:latin typeface="Times New Roman" pitchFamily="18" charset="0"/>
                          <a:cs typeface="Times New Roman" pitchFamily="18" charset="0"/>
                        </a:rPr>
                        <a:t>Smerter og ofre</a:t>
                      </a:r>
                      <a:r>
                        <a:rPr lang="da-DK" sz="1200" baseline="0" dirty="0" smtClean="0">
                          <a:latin typeface="Times New Roman" pitchFamily="18" charset="0"/>
                          <a:cs typeface="Times New Roman" pitchFamily="18" charset="0"/>
                        </a:rPr>
                        <a:t> :stemmen, halen, måske udødelig sjæl ? Ofrer stemmen for sjælen</a:t>
                      </a:r>
                      <a:endParaRPr lang="da-DK" sz="1200" dirty="0" smtClean="0">
                        <a:latin typeface="Times New Roman" pitchFamily="18" charset="0"/>
                        <a:cs typeface="Times New Roman" pitchFamily="18" charset="0"/>
                      </a:endParaRPr>
                    </a:p>
                    <a:p>
                      <a:endParaRPr lang="da-DK" sz="1200" dirty="0">
                        <a:latin typeface="Times New Roman" pitchFamily="18" charset="0"/>
                        <a:cs typeface="Times New Roman" pitchFamily="18" charset="0"/>
                      </a:endParaRPr>
                    </a:p>
                  </a:txBody>
                  <a:tcPr/>
                </a:tc>
                <a:tc>
                  <a:txBody>
                    <a:bodyPr/>
                    <a:lstStyle/>
                    <a:p>
                      <a:r>
                        <a:rPr lang="da-DK" sz="1200" i="1" dirty="0" smtClean="0">
                          <a:latin typeface="Times New Roman" pitchFamily="18" charset="0"/>
                          <a:cs typeface="Times New Roman" pitchFamily="18" charset="0"/>
                        </a:rPr>
                        <a:t>Dæmonisk forvandling</a:t>
                      </a:r>
                      <a:r>
                        <a:rPr lang="da-DK" sz="1200" dirty="0" smtClean="0">
                          <a:latin typeface="Times New Roman" pitchFamily="18" charset="0"/>
                          <a:cs typeface="Times New Roman" pitchFamily="18" charset="0"/>
                        </a:rPr>
                        <a:t> : </a:t>
                      </a:r>
                      <a:r>
                        <a:rPr lang="da-DK" sz="1200" i="1" dirty="0" smtClean="0">
                          <a:latin typeface="Times New Roman" pitchFamily="18" charset="0"/>
                          <a:cs typeface="Times New Roman" pitchFamily="18" charset="0"/>
                        </a:rPr>
                        <a:t>Esmeralda</a:t>
                      </a:r>
                      <a:r>
                        <a:rPr lang="da-DK" sz="1200" i="1" baseline="0" dirty="0" smtClean="0">
                          <a:latin typeface="Times New Roman" pitchFamily="18" charset="0"/>
                          <a:cs typeface="Times New Roman" pitchFamily="18" charset="0"/>
                        </a:rPr>
                        <a:t> og djævlen </a:t>
                      </a:r>
                    </a:p>
                    <a:p>
                      <a:r>
                        <a:rPr lang="da-DK" sz="1200" baseline="0" dirty="0" smtClean="0">
                          <a:latin typeface="Times New Roman" pitchFamily="18" charset="0"/>
                          <a:cs typeface="Times New Roman" pitchFamily="18" charset="0"/>
                        </a:rPr>
                        <a:t>Smerter og ofre : varmen/kærligheden, helbredet og livet.  Ofrer sjælen for stemmen (genial musik)</a:t>
                      </a:r>
                      <a:endParaRPr lang="da-DK" sz="1200" dirty="0" smtClean="0">
                        <a:latin typeface="Times New Roman" pitchFamily="18" charset="0"/>
                        <a:cs typeface="Times New Roman" pitchFamily="18" charset="0"/>
                      </a:endParaRPr>
                    </a:p>
                    <a:p>
                      <a:endParaRPr lang="da-DK" sz="1200" dirty="0">
                        <a:latin typeface="Times New Roman" pitchFamily="18" charset="0"/>
                        <a:cs typeface="Times New Roman" pitchFamily="18" charset="0"/>
                      </a:endParaRPr>
                    </a:p>
                  </a:txBody>
                  <a:tcPr/>
                </a:tc>
              </a:tr>
              <a:tr h="1526489">
                <a:tc>
                  <a:txBody>
                    <a:bodyPr/>
                    <a:lstStyle/>
                    <a:p>
                      <a:r>
                        <a:rPr lang="da-DK" sz="1200" i="1" baseline="0" dirty="0" smtClean="0">
                          <a:latin typeface="Times New Roman" pitchFamily="18" charset="0"/>
                          <a:cs typeface="Times New Roman" pitchFamily="18" charset="0"/>
                        </a:rPr>
                        <a:t>Før forvandlingen : isolation–håb–længsel</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Times New Roman" pitchFamily="18" charset="0"/>
                          <a:cs typeface="Times New Roman" pitchFamily="18" charset="0"/>
                        </a:rPr>
                        <a:t>HCAs</a:t>
                      </a:r>
                      <a:r>
                        <a:rPr lang="da-DK" sz="1200" baseline="0" dirty="0" smtClean="0">
                          <a:latin typeface="Times New Roman" pitchFamily="18" charset="0"/>
                          <a:cs typeface="Times New Roman" pitchFamily="18" charset="0"/>
                        </a:rPr>
                        <a:t> ”</a:t>
                      </a:r>
                      <a:r>
                        <a:rPr lang="da-DK" sz="1200" dirty="0" smtClean="0">
                          <a:latin typeface="Times New Roman" pitchFamily="18" charset="0"/>
                          <a:cs typeface="Times New Roman" pitchFamily="18" charset="0"/>
                        </a:rPr>
                        <a:t>havbunds-isolation” </a:t>
                      </a:r>
                      <a:r>
                        <a:rPr lang="da-DK" sz="1200" baseline="0" dirty="0" smtClean="0">
                          <a:latin typeface="Times New Roman" pitchFamily="18" charset="0"/>
                          <a:cs typeface="Times New Roman" pitchFamily="18" charset="0"/>
                        </a:rPr>
                        <a:t> med kold </a:t>
                      </a:r>
                      <a:r>
                        <a:rPr lang="da-DK" sz="1200" baseline="0" dirty="0" err="1" smtClean="0">
                          <a:latin typeface="Times New Roman" pitchFamily="18" charset="0"/>
                          <a:cs typeface="Times New Roman" pitchFamily="18" charset="0"/>
                        </a:rPr>
                        <a:t>EC-marmor-støtte</a:t>
                      </a:r>
                      <a:endParaRPr lang="da-DK"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aseline="0" dirty="0" smtClean="0">
                          <a:latin typeface="Times New Roman" pitchFamily="18" charset="0"/>
                          <a:cs typeface="Times New Roman" pitchFamily="18" charset="0"/>
                        </a:rPr>
                        <a:t>Håb om</a:t>
                      </a:r>
                      <a:r>
                        <a:rPr lang="da-DK" sz="1200" dirty="0" smtClean="0">
                          <a:latin typeface="Times New Roman" pitchFamily="18" charset="0"/>
                          <a:cs typeface="Times New Roman" pitchFamily="18" charset="0"/>
                        </a:rPr>
                        <a:t> </a:t>
                      </a:r>
                      <a:r>
                        <a:rPr lang="da-DK" sz="1200" baseline="0" dirty="0" smtClean="0">
                          <a:latin typeface="Times New Roman" pitchFamily="18" charset="0"/>
                          <a:cs typeface="Times New Roman" pitchFamily="18" charset="0"/>
                        </a:rPr>
                        <a:t>tilståede af HCAs inderste følelser (EC bliver varm) og realisering af </a:t>
                      </a:r>
                      <a:r>
                        <a:rPr lang="da-DK" sz="1200" baseline="0" dirty="0" err="1" smtClean="0">
                          <a:latin typeface="Times New Roman" pitchFamily="18" charset="0"/>
                          <a:cs typeface="Times New Roman" pitchFamily="18" charset="0"/>
                        </a:rPr>
                        <a:t>EC-drømmene</a:t>
                      </a:r>
                      <a:r>
                        <a:rPr lang="da-DK" sz="1200" baseline="0" dirty="0" smtClean="0">
                          <a:latin typeface="Times New Roman" pitchFamily="18" charset="0"/>
                          <a:cs typeface="Times New Roman" pitchFamily="18" charset="0"/>
                        </a:rPr>
                        <a:t> (rejser sammen; De/du)</a:t>
                      </a:r>
                      <a:endParaRPr lang="da-DK"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latin typeface="Times New Roman" pitchFamily="18" charset="0"/>
                        <a:cs typeface="Times New Roman" pitchFamily="18" charset="0"/>
                      </a:endParaRPr>
                    </a:p>
                  </a:txBody>
                  <a:tcPr/>
                </a:tc>
                <a:tc>
                  <a:txBody>
                    <a:bodyPr/>
                    <a:lstStyle/>
                    <a:p>
                      <a:r>
                        <a:rPr lang="da-DK" sz="1200" i="1" baseline="0" dirty="0" smtClean="0">
                          <a:latin typeface="Times New Roman" pitchFamily="18" charset="0"/>
                          <a:cs typeface="Times New Roman" pitchFamily="18" charset="0"/>
                        </a:rPr>
                        <a:t>Før forvandlingen: </a:t>
                      </a:r>
                      <a:r>
                        <a:rPr lang="da-DK" sz="1200" i="1" baseline="0" dirty="0" err="1" smtClean="0">
                          <a:latin typeface="Times New Roman" pitchFamily="18" charset="0"/>
                          <a:cs typeface="Times New Roman" pitchFamily="18" charset="0"/>
                        </a:rPr>
                        <a:t>isolation-</a:t>
                      </a:r>
                      <a:r>
                        <a:rPr lang="da-DK" sz="1200" i="1" baseline="0" dirty="0" smtClean="0">
                          <a:latin typeface="Times New Roman" pitchFamily="18" charset="0"/>
                          <a:cs typeface="Times New Roman" pitchFamily="18" charset="0"/>
                        </a:rPr>
                        <a:t> håb - længsel</a:t>
                      </a:r>
                    </a:p>
                    <a:p>
                      <a:r>
                        <a:rPr lang="da-DK" sz="1200" baseline="0" dirty="0" smtClean="0">
                          <a:latin typeface="Times New Roman" pitchFamily="18" charset="0"/>
                          <a:cs typeface="Times New Roman" pitchFamily="18" charset="0"/>
                        </a:rPr>
                        <a:t>Havbunds-isolation – Marmor-støtten;</a:t>
                      </a:r>
                    </a:p>
                    <a:p>
                      <a:r>
                        <a:rPr lang="da-DK" sz="1200" baseline="0" dirty="0" smtClean="0">
                          <a:latin typeface="Times New Roman" pitchFamily="18" charset="0"/>
                          <a:cs typeface="Times New Roman" pitchFamily="18" charset="0"/>
                        </a:rPr>
                        <a:t>menneskelængsel og prinsedrømme </a:t>
                      </a:r>
                    </a:p>
                    <a:p>
                      <a:r>
                        <a:rPr lang="da-DK" sz="1200" baseline="0" dirty="0" smtClean="0">
                          <a:latin typeface="Times New Roman" pitchFamily="18" charset="0"/>
                          <a:cs typeface="Times New Roman" pitchFamily="18" charset="0"/>
                        </a:rPr>
                        <a:t>Håb om udødelig sjæl;</a:t>
                      </a:r>
                      <a:endParaRPr lang="da-DK" sz="1200" dirty="0" smtClean="0">
                        <a:latin typeface="Times New Roman" pitchFamily="18" charset="0"/>
                        <a:cs typeface="Times New Roman" pitchFamily="18" charset="0"/>
                      </a:endParaRPr>
                    </a:p>
                    <a:p>
                      <a:endParaRPr lang="da-DK" sz="1200" baseline="0" dirty="0" smtClean="0">
                        <a:latin typeface="Times New Roman" pitchFamily="18" charset="0"/>
                        <a:cs typeface="Times New Roman" pitchFamily="18" charset="0"/>
                      </a:endParaRPr>
                    </a:p>
                  </a:txBody>
                  <a:tcPr/>
                </a:tc>
                <a:tc>
                  <a:txBody>
                    <a:bodyPr/>
                    <a:lstStyle/>
                    <a:p>
                      <a:r>
                        <a:rPr lang="da-DK" sz="1200" i="1" dirty="0" smtClean="0">
                          <a:latin typeface="Times New Roman" pitchFamily="18" charset="0"/>
                          <a:cs typeface="Times New Roman" pitchFamily="18" charset="0"/>
                        </a:rPr>
                        <a:t>Før</a:t>
                      </a:r>
                      <a:r>
                        <a:rPr lang="da-DK" sz="1200" i="1" baseline="0" dirty="0" smtClean="0">
                          <a:latin typeface="Times New Roman" pitchFamily="18" charset="0"/>
                          <a:cs typeface="Times New Roman" pitchFamily="18" charset="0"/>
                        </a:rPr>
                        <a:t> </a:t>
                      </a:r>
                      <a:r>
                        <a:rPr lang="da-DK" sz="1200" i="1" baseline="0" dirty="0" err="1" smtClean="0">
                          <a:latin typeface="Times New Roman" pitchFamily="18" charset="0"/>
                          <a:cs typeface="Times New Roman" pitchFamily="18" charset="0"/>
                        </a:rPr>
                        <a:t>forvandllingen</a:t>
                      </a:r>
                      <a:r>
                        <a:rPr lang="da-DK" sz="1200" i="1" baseline="0" dirty="0" smtClean="0">
                          <a:latin typeface="Times New Roman" pitchFamily="18" charset="0"/>
                          <a:cs typeface="Times New Roman" pitchFamily="18" charset="0"/>
                        </a:rPr>
                        <a:t>  : </a:t>
                      </a:r>
                      <a:r>
                        <a:rPr lang="da-DK" sz="1200" i="1" baseline="0" dirty="0" err="1" smtClean="0">
                          <a:latin typeface="Times New Roman" pitchFamily="18" charset="0"/>
                          <a:cs typeface="Times New Roman" pitchFamily="18" charset="0"/>
                        </a:rPr>
                        <a:t>isolation-håb-længse</a:t>
                      </a:r>
                      <a:r>
                        <a:rPr lang="da-DK" sz="1200" baseline="0" dirty="0" err="1" smtClean="0">
                          <a:latin typeface="Times New Roman" pitchFamily="18" charset="0"/>
                          <a:cs typeface="Times New Roman" pitchFamily="18" charset="0"/>
                        </a:rPr>
                        <a:t>l</a:t>
                      </a:r>
                      <a:endParaRPr lang="da-DK"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aseline="0" dirty="0" smtClean="0">
                          <a:latin typeface="Times New Roman" pitchFamily="18" charset="0"/>
                          <a:cs typeface="Times New Roman" pitchFamily="18" charset="0"/>
                        </a:rPr>
                        <a:t>Personligt og kunstnerisk isolation; hovmod,  stolthed,  kulde, </a:t>
                      </a:r>
                      <a:r>
                        <a:rPr lang="da-DK" sz="1200" dirty="0" smtClean="0">
                          <a:latin typeface="Times New Roman" pitchFamily="18" charset="0"/>
                          <a:cs typeface="Times New Roman" pitchFamily="18" charset="0"/>
                        </a:rPr>
                        <a:t>ærgerrighed og menneskelængsel</a:t>
                      </a:r>
                      <a:r>
                        <a:rPr lang="da-DK" sz="1200" baseline="0"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Times New Roman" pitchFamily="18" charset="0"/>
                          <a:cs typeface="Times New Roman" pitchFamily="18" charset="0"/>
                        </a:rPr>
                        <a:t>Håb om </a:t>
                      </a:r>
                      <a:r>
                        <a:rPr lang="da-DK" sz="1200" kern="1200" baseline="0" dirty="0" smtClean="0">
                          <a:solidFill>
                            <a:schemeClr val="dk1"/>
                          </a:solidFill>
                          <a:latin typeface="Times New Roman" pitchFamily="18" charset="0"/>
                          <a:ea typeface="+mn-ea"/>
                          <a:cs typeface="Times New Roman" pitchFamily="18" charset="0"/>
                        </a:rPr>
                        <a:t>bryde isolationen,  menneskevarme og kunst-gennembrud</a:t>
                      </a:r>
                    </a:p>
                    <a:p>
                      <a:endParaRPr lang="da-DK" sz="1200" kern="1200" baseline="0" dirty="0" smtClean="0">
                        <a:solidFill>
                          <a:schemeClr val="dk1"/>
                        </a:solidFill>
                        <a:latin typeface="Times New Roman" pitchFamily="18" charset="0"/>
                        <a:ea typeface="+mn-ea"/>
                        <a:cs typeface="Times New Roman" pitchFamily="18" charset="0"/>
                      </a:endParaRPr>
                    </a:p>
                  </a:txBody>
                  <a:tcPr/>
                </a:tc>
              </a:tr>
              <a:tr h="676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latin typeface="Times New Roman" pitchFamily="18" charset="0"/>
                        <a:cs typeface="Times New Roman" pitchFamily="18" charset="0"/>
                      </a:endParaRPr>
                    </a:p>
                  </a:txBody>
                  <a:tcPr/>
                </a:tc>
                <a:tc>
                  <a:txBody>
                    <a:bodyPr/>
                    <a:lstStyle/>
                    <a:p>
                      <a:endParaRPr lang="da-DK" sz="1200" dirty="0">
                        <a:latin typeface="Times New Roman" pitchFamily="18" charset="0"/>
                        <a:cs typeface="Times New Roman" pitchFamily="18" charset="0"/>
                      </a:endParaRPr>
                    </a:p>
                  </a:txBody>
                  <a:tcPr/>
                </a:tc>
                <a:tc>
                  <a:txBody>
                    <a:bodyPr/>
                    <a:lstStyle/>
                    <a:p>
                      <a:endParaRPr lang="da-DK" sz="1200" kern="1200" baseline="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nvGraphicFramePr>
        <p:xfrm>
          <a:off x="251520" y="332656"/>
          <a:ext cx="8640960" cy="5760720"/>
        </p:xfrm>
        <a:graphic>
          <a:graphicData uri="http://schemas.openxmlformats.org/drawingml/2006/table">
            <a:tbl>
              <a:tblPr firstRow="1" bandRow="1">
                <a:tableStyleId>{5C22544A-7EE6-4342-B048-85BDC9FD1C3A}</a:tableStyleId>
              </a:tblPr>
              <a:tblGrid>
                <a:gridCol w="4320480"/>
                <a:gridCol w="4320480"/>
              </a:tblGrid>
              <a:tr h="1435183">
                <a:tc>
                  <a:txBody>
                    <a:bodyPr/>
                    <a:lstStyle/>
                    <a:p>
                      <a:r>
                        <a:rPr lang="da-DK" sz="1200" b="0" u="sng" dirty="0" smtClean="0">
                          <a:latin typeface="Times New Roman" pitchFamily="18" charset="0"/>
                          <a:cs typeface="Times New Roman" pitchFamily="18" charset="0"/>
                        </a:rPr>
                        <a:t>Den lille Havfrue</a:t>
                      </a:r>
                    </a:p>
                    <a:p>
                      <a:endParaRPr lang="da-DK" sz="1200" b="0" u="none"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Før forvandlingen  -  Isolation – Håb og længsel</a:t>
                      </a:r>
                    </a:p>
                    <a:p>
                      <a:r>
                        <a:rPr lang="da-DK" sz="1200" b="0" u="sng" dirty="0" smtClean="0">
                          <a:latin typeface="Times New Roman" pitchFamily="18" charset="0"/>
                          <a:cs typeface="Times New Roman" pitchFamily="18" charset="0"/>
                        </a:rPr>
                        <a:t>Isolation</a:t>
                      </a:r>
                    </a:p>
                    <a:p>
                      <a:r>
                        <a:rPr lang="da-DK" sz="1200" b="0" u="none" dirty="0" smtClean="0">
                          <a:latin typeface="Times New Roman" pitchFamily="18" charset="0"/>
                          <a:cs typeface="Times New Roman" pitchFamily="18" charset="0"/>
                        </a:rPr>
                        <a:t>”…et Skib med mange Mennesker; de tænkte vist ikke </a:t>
                      </a:r>
                      <a:r>
                        <a:rPr lang="da-DK" sz="1200" b="0" u="none" dirty="0" err="1" smtClean="0">
                          <a:latin typeface="Times New Roman" pitchFamily="18" charset="0"/>
                          <a:cs typeface="Times New Roman" pitchFamily="18" charset="0"/>
                        </a:rPr>
                        <a:t>paa</a:t>
                      </a:r>
                      <a:r>
                        <a:rPr lang="da-DK" sz="1200" b="0" u="none" dirty="0" smtClean="0">
                          <a:latin typeface="Times New Roman" pitchFamily="18" charset="0"/>
                          <a:cs typeface="Times New Roman" pitchFamily="18" charset="0"/>
                        </a:rPr>
                        <a:t>, at en </a:t>
                      </a:r>
                      <a:r>
                        <a:rPr lang="da-DK" sz="1200" b="0" u="none" dirty="0" err="1" smtClean="0">
                          <a:latin typeface="Times New Roman" pitchFamily="18" charset="0"/>
                          <a:cs typeface="Times New Roman" pitchFamily="18" charset="0"/>
                        </a:rPr>
                        <a:t>deilig</a:t>
                      </a:r>
                      <a:r>
                        <a:rPr lang="da-DK" sz="1200" b="0" u="none" dirty="0" smtClean="0">
                          <a:latin typeface="Times New Roman" pitchFamily="18" charset="0"/>
                          <a:cs typeface="Times New Roman" pitchFamily="18" charset="0"/>
                        </a:rPr>
                        <a:t>,</a:t>
                      </a:r>
                      <a:r>
                        <a:rPr lang="da-DK" sz="1200" b="0" u="none" baseline="0" dirty="0" smtClean="0">
                          <a:latin typeface="Times New Roman" pitchFamily="18" charset="0"/>
                          <a:cs typeface="Times New Roman" pitchFamily="18" charset="0"/>
                        </a:rPr>
                        <a:t> lille Havfrue stod nedenunder og rakte sine hvide Hænder op imod </a:t>
                      </a:r>
                      <a:r>
                        <a:rPr lang="da-DK" sz="1200" b="0" u="none" baseline="0" dirty="0" err="1" smtClean="0">
                          <a:latin typeface="Times New Roman" pitchFamily="18" charset="0"/>
                          <a:cs typeface="Times New Roman" pitchFamily="18" charset="0"/>
                        </a:rPr>
                        <a:t>Kjølen</a:t>
                      </a:r>
                      <a:r>
                        <a:rPr lang="da-DK" sz="1200" b="0" u="none" baseline="0" dirty="0" smtClean="0">
                          <a:latin typeface="Times New Roman" pitchFamily="18" charset="0"/>
                          <a:cs typeface="Times New Roman" pitchFamily="18" charset="0"/>
                        </a:rPr>
                        <a:t>”</a:t>
                      </a:r>
                    </a:p>
                    <a:p>
                      <a:r>
                        <a:rPr lang="da-DK" sz="1200" b="0" u="none" baseline="0" dirty="0" smtClean="0">
                          <a:latin typeface="Times New Roman" pitchFamily="18" charset="0"/>
                          <a:cs typeface="Times New Roman" pitchFamily="18" charset="0"/>
                        </a:rPr>
                        <a:t>”</a:t>
                      </a:r>
                      <a:r>
                        <a:rPr lang="da-DK" sz="1200" b="0" u="none" baseline="0" dirty="0" err="1" smtClean="0">
                          <a:latin typeface="Times New Roman" pitchFamily="18" charset="0"/>
                          <a:cs typeface="Times New Roman" pitchFamily="18" charset="0"/>
                        </a:rPr>
                        <a:t>Naar</a:t>
                      </a:r>
                      <a:r>
                        <a:rPr lang="da-DK" sz="1200" b="0" u="none" baseline="0" dirty="0" smtClean="0">
                          <a:latin typeface="Times New Roman" pitchFamily="18" charset="0"/>
                          <a:cs typeface="Times New Roman" pitchFamily="18" charset="0"/>
                        </a:rPr>
                        <a:t> Søstrene </a:t>
                      </a:r>
                      <a:r>
                        <a:rPr lang="da-DK" sz="1200" b="0" u="none" baseline="0" dirty="0" err="1" smtClean="0">
                          <a:latin typeface="Times New Roman" pitchFamily="18" charset="0"/>
                          <a:cs typeface="Times New Roman" pitchFamily="18" charset="0"/>
                        </a:rPr>
                        <a:t>saaledes</a:t>
                      </a:r>
                      <a:r>
                        <a:rPr lang="da-DK" sz="1200" b="0" u="none" baseline="0" dirty="0" smtClean="0">
                          <a:latin typeface="Times New Roman" pitchFamily="18" charset="0"/>
                          <a:cs typeface="Times New Roman" pitchFamily="18" charset="0"/>
                        </a:rPr>
                        <a:t> om Aftenen, Arm i </a:t>
                      </a:r>
                      <a:r>
                        <a:rPr lang="da-DK" sz="1200" b="0" u="none" baseline="0" dirty="0" err="1" smtClean="0">
                          <a:latin typeface="Times New Roman" pitchFamily="18" charset="0"/>
                          <a:cs typeface="Times New Roman" pitchFamily="18" charset="0"/>
                        </a:rPr>
                        <a:t>Arm,stege</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høit</a:t>
                      </a:r>
                      <a:r>
                        <a:rPr lang="da-DK" sz="1200" b="0" u="none" baseline="0" dirty="0" smtClean="0">
                          <a:latin typeface="Times New Roman" pitchFamily="18" charset="0"/>
                          <a:cs typeface="Times New Roman" pitchFamily="18" charset="0"/>
                        </a:rPr>
                        <a:t> op </a:t>
                      </a:r>
                      <a:r>
                        <a:rPr lang="da-DK" sz="1200" b="0" u="none" baseline="0" dirty="0" err="1" smtClean="0">
                          <a:latin typeface="Times New Roman" pitchFamily="18" charset="0"/>
                          <a:cs typeface="Times New Roman" pitchFamily="18" charset="0"/>
                        </a:rPr>
                        <a:t>gjennem</a:t>
                      </a:r>
                      <a:r>
                        <a:rPr lang="da-DK" sz="1200" b="0" u="none" baseline="0" dirty="0" smtClean="0">
                          <a:latin typeface="Times New Roman" pitchFamily="18" charset="0"/>
                          <a:cs typeface="Times New Roman" pitchFamily="18" charset="0"/>
                        </a:rPr>
                        <a:t> Havet, da stod den lille Søster ganske alene tilbage og </a:t>
                      </a:r>
                      <a:r>
                        <a:rPr lang="da-DK" sz="1200" b="0" u="none" baseline="0" dirty="0" err="1" smtClean="0">
                          <a:latin typeface="Times New Roman" pitchFamily="18" charset="0"/>
                          <a:cs typeface="Times New Roman" pitchFamily="18" charset="0"/>
                        </a:rPr>
                        <a:t>saae</a:t>
                      </a:r>
                      <a:r>
                        <a:rPr lang="da-DK" sz="1200" b="0" u="none" baseline="0" dirty="0" smtClean="0">
                          <a:latin typeface="Times New Roman" pitchFamily="18" charset="0"/>
                          <a:cs typeface="Times New Roman" pitchFamily="18" charset="0"/>
                        </a:rPr>
                        <a:t> efter dem, og det var som om hun skulde græde, men Havfruen har ingen </a:t>
                      </a:r>
                      <a:r>
                        <a:rPr lang="da-DK" sz="1200" b="0" u="none" baseline="0" dirty="0" err="1" smtClean="0">
                          <a:latin typeface="Times New Roman" pitchFamily="18" charset="0"/>
                          <a:cs typeface="Times New Roman" pitchFamily="18" charset="0"/>
                        </a:rPr>
                        <a:t>Taarer</a:t>
                      </a:r>
                      <a:r>
                        <a:rPr lang="da-DK" sz="1200" b="0" u="none" baseline="0" dirty="0" smtClean="0">
                          <a:latin typeface="Times New Roman" pitchFamily="18" charset="0"/>
                          <a:cs typeface="Times New Roman" pitchFamily="18" charset="0"/>
                        </a:rPr>
                        <a:t>, og </a:t>
                      </a:r>
                      <a:r>
                        <a:rPr lang="da-DK" sz="1200" b="0" u="none" baseline="0" dirty="0" err="1" smtClean="0">
                          <a:latin typeface="Times New Roman" pitchFamily="18" charset="0"/>
                          <a:cs typeface="Times New Roman" pitchFamily="18" charset="0"/>
                        </a:rPr>
                        <a:t>saa</a:t>
                      </a:r>
                      <a:r>
                        <a:rPr lang="da-DK" sz="1200" b="0" u="none" baseline="0" dirty="0" smtClean="0">
                          <a:latin typeface="Times New Roman" pitchFamily="18" charset="0"/>
                          <a:cs typeface="Times New Roman" pitchFamily="18" charset="0"/>
                        </a:rPr>
                        <a:t> lider hun meget mere”</a:t>
                      </a:r>
                    </a:p>
                    <a:p>
                      <a:r>
                        <a:rPr lang="da-DK" sz="1200" b="0" u="none" baseline="0" dirty="0" smtClean="0">
                          <a:latin typeface="Times New Roman" pitchFamily="18" charset="0"/>
                          <a:cs typeface="Times New Roman" pitchFamily="18" charset="0"/>
                        </a:rPr>
                        <a:t>Marmorstøtten : ”…en smuk Marmorstøtte, en </a:t>
                      </a:r>
                      <a:r>
                        <a:rPr lang="da-DK" sz="1200" b="0" u="none" baseline="0" dirty="0" err="1" smtClean="0">
                          <a:latin typeface="Times New Roman" pitchFamily="18" charset="0"/>
                          <a:cs typeface="Times New Roman" pitchFamily="18" charset="0"/>
                        </a:rPr>
                        <a:t>deilig</a:t>
                      </a:r>
                      <a:r>
                        <a:rPr lang="da-DK" sz="1200" b="0" u="none" baseline="0" dirty="0" smtClean="0">
                          <a:latin typeface="Times New Roman" pitchFamily="18" charset="0"/>
                          <a:cs typeface="Times New Roman" pitchFamily="18" charset="0"/>
                        </a:rPr>
                        <a:t> Dreng var det, hugget ud af den hvide, klare Steen”</a:t>
                      </a:r>
                      <a:endParaRPr lang="da-DK" sz="1200" b="0" u="none" dirty="0" smtClean="0">
                        <a:latin typeface="Times New Roman" pitchFamily="18" charset="0"/>
                        <a:cs typeface="Times New Roman" pitchFamily="18" charset="0"/>
                      </a:endParaRPr>
                    </a:p>
                    <a:p>
                      <a:endParaRPr lang="da-DK" sz="1200" b="0" u="sng"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 </a:t>
                      </a:r>
                      <a:r>
                        <a:rPr lang="da-DK" sz="1200" b="0" u="sng" dirty="0" smtClean="0">
                          <a:latin typeface="Times New Roman" pitchFamily="18" charset="0"/>
                          <a:cs typeface="Times New Roman" pitchFamily="18" charset="0"/>
                        </a:rPr>
                        <a:t>Håb og Længsel</a:t>
                      </a:r>
                      <a:r>
                        <a:rPr lang="da-DK" sz="1200" b="0" u="sng" baseline="0" dirty="0" smtClean="0">
                          <a:latin typeface="Times New Roman" pitchFamily="18" charset="0"/>
                          <a:cs typeface="Times New Roman" pitchFamily="18" charset="0"/>
                        </a:rPr>
                        <a:t>  :  menneskene – prins – udødelig sjæl</a:t>
                      </a:r>
                      <a:endParaRPr lang="da-DK" sz="1200" b="0" u="sng"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a:t>
                      </a:r>
                      <a:r>
                        <a:rPr lang="da-DK" sz="1200" b="0" dirty="0" err="1" smtClean="0">
                          <a:latin typeface="Times New Roman" pitchFamily="18" charset="0"/>
                          <a:cs typeface="Times New Roman" pitchFamily="18" charset="0"/>
                        </a:rPr>
                        <a:t>Meer</a:t>
                      </a:r>
                      <a:r>
                        <a:rPr lang="da-DK" sz="1200" b="0" dirty="0" smtClean="0">
                          <a:latin typeface="Times New Roman" pitchFamily="18" charset="0"/>
                          <a:cs typeface="Times New Roman" pitchFamily="18" charset="0"/>
                        </a:rPr>
                        <a:t> og </a:t>
                      </a:r>
                      <a:r>
                        <a:rPr lang="da-DK" sz="1200" b="0" dirty="0" err="1" smtClean="0">
                          <a:latin typeface="Times New Roman" pitchFamily="18" charset="0"/>
                          <a:cs typeface="Times New Roman" pitchFamily="18" charset="0"/>
                        </a:rPr>
                        <a:t>meer</a:t>
                      </a:r>
                      <a:r>
                        <a:rPr lang="da-DK" sz="1200" b="0" dirty="0" smtClean="0">
                          <a:latin typeface="Times New Roman" pitchFamily="18" charset="0"/>
                          <a:cs typeface="Times New Roman" pitchFamily="18" charset="0"/>
                        </a:rPr>
                        <a:t> kom hun til at holde af Menneskene, </a:t>
                      </a:r>
                      <a:r>
                        <a:rPr lang="da-DK" sz="1200" b="0" dirty="0" err="1" smtClean="0">
                          <a:latin typeface="Times New Roman" pitchFamily="18" charset="0"/>
                          <a:cs typeface="Times New Roman" pitchFamily="18" charset="0"/>
                        </a:rPr>
                        <a:t>meer</a:t>
                      </a:r>
                      <a:r>
                        <a:rPr lang="da-DK" sz="1200" b="0" dirty="0" smtClean="0">
                          <a:latin typeface="Times New Roman" pitchFamily="18" charset="0"/>
                          <a:cs typeface="Times New Roman" pitchFamily="18" charset="0"/>
                        </a:rPr>
                        <a:t> og </a:t>
                      </a:r>
                      <a:r>
                        <a:rPr lang="da-DK" sz="1200" b="0" dirty="0" err="1" smtClean="0">
                          <a:latin typeface="Times New Roman" pitchFamily="18" charset="0"/>
                          <a:cs typeface="Times New Roman" pitchFamily="18" charset="0"/>
                        </a:rPr>
                        <a:t>meer</a:t>
                      </a:r>
                      <a:r>
                        <a:rPr lang="da-DK" sz="1200" b="0" dirty="0" smtClean="0">
                          <a:latin typeface="Times New Roman" pitchFamily="18" charset="0"/>
                          <a:cs typeface="Times New Roman" pitchFamily="18" charset="0"/>
                        </a:rPr>
                        <a:t> ønskede hun at kunne stige op imellem dem; deres Verden syntes hun var langt større end hendes</a:t>
                      </a:r>
                    </a:p>
                    <a:p>
                      <a:endParaRPr lang="da-DK" sz="1200" b="0"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”Hvorfor fik vi ingen udødelig </a:t>
                      </a:r>
                      <a:r>
                        <a:rPr lang="da-DK" sz="1200" b="0" dirty="0" err="1" smtClean="0">
                          <a:latin typeface="Times New Roman" pitchFamily="18" charset="0"/>
                          <a:cs typeface="Times New Roman" pitchFamily="18" charset="0"/>
                        </a:rPr>
                        <a:t>Sjæl?....jeg</a:t>
                      </a:r>
                      <a:r>
                        <a:rPr lang="da-DK" sz="1200" b="0" dirty="0" smtClean="0">
                          <a:latin typeface="Times New Roman" pitchFamily="18" charset="0"/>
                          <a:cs typeface="Times New Roman" pitchFamily="18" charset="0"/>
                        </a:rPr>
                        <a:t> ville give alle mine hundrede </a:t>
                      </a:r>
                      <a:r>
                        <a:rPr lang="da-DK" sz="1200" b="0" dirty="0" err="1" smtClean="0">
                          <a:latin typeface="Times New Roman" pitchFamily="18" charset="0"/>
                          <a:cs typeface="Times New Roman" pitchFamily="18" charset="0"/>
                        </a:rPr>
                        <a:t>Aar</a:t>
                      </a:r>
                      <a:r>
                        <a:rPr lang="da-DK" sz="1200" b="0" dirty="0" smtClean="0">
                          <a:latin typeface="Times New Roman" pitchFamily="18" charset="0"/>
                          <a:cs typeface="Times New Roman" pitchFamily="18" charset="0"/>
                        </a:rPr>
                        <a:t>, jeg har at leve i, for blot én Dag at være et Menneske og siden </a:t>
                      </a:r>
                      <a:r>
                        <a:rPr lang="da-DK" sz="1200" b="0" dirty="0" err="1" smtClean="0">
                          <a:latin typeface="Times New Roman" pitchFamily="18" charset="0"/>
                          <a:cs typeface="Times New Roman" pitchFamily="18" charset="0"/>
                        </a:rPr>
                        <a:t>faae</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Deel</a:t>
                      </a:r>
                      <a:r>
                        <a:rPr lang="da-DK" sz="1200" b="0" dirty="0" smtClean="0">
                          <a:latin typeface="Times New Roman" pitchFamily="18" charset="0"/>
                          <a:cs typeface="Times New Roman" pitchFamily="18" charset="0"/>
                        </a:rPr>
                        <a:t> i den himmelske Verden”</a:t>
                      </a:r>
                    </a:p>
                    <a:p>
                      <a:r>
                        <a:rPr lang="da-DK" sz="1200" b="0" baseline="0" dirty="0" smtClean="0">
                          <a:latin typeface="Times New Roman" pitchFamily="18" charset="0"/>
                          <a:cs typeface="Times New Roman" pitchFamily="18" charset="0"/>
                        </a:rPr>
                        <a:t>”Du vil gerne af med din Fiskehale og </a:t>
                      </a:r>
                      <a:r>
                        <a:rPr lang="da-DK" sz="1200" b="0" baseline="0" dirty="0" err="1" smtClean="0">
                          <a:latin typeface="Times New Roman" pitchFamily="18" charset="0"/>
                          <a:cs typeface="Times New Roman" pitchFamily="18" charset="0"/>
                        </a:rPr>
                        <a:t>istedetfor</a:t>
                      </a:r>
                      <a:r>
                        <a:rPr lang="da-DK" sz="1200" b="0" baseline="0" dirty="0" smtClean="0">
                          <a:latin typeface="Times New Roman" pitchFamily="18" charset="0"/>
                          <a:cs typeface="Times New Roman" pitchFamily="18" charset="0"/>
                        </a:rPr>
                        <a:t> den have to Stumper at </a:t>
                      </a:r>
                      <a:r>
                        <a:rPr lang="da-DK" sz="1200" b="0" baseline="0" dirty="0" err="1" smtClean="0">
                          <a:latin typeface="Times New Roman" pitchFamily="18" charset="0"/>
                          <a:cs typeface="Times New Roman" pitchFamily="18" charset="0"/>
                        </a:rPr>
                        <a:t>gaae</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ligesom Menneskene, for at den unge Prins kan blive </a:t>
                      </a:r>
                      <a:r>
                        <a:rPr lang="da-DK" sz="1200" b="0" baseline="0" dirty="0" err="1" smtClean="0">
                          <a:latin typeface="Times New Roman" pitchFamily="18" charset="0"/>
                          <a:cs typeface="Times New Roman" pitchFamily="18" charset="0"/>
                        </a:rPr>
                        <a:t>forliebt</a:t>
                      </a:r>
                      <a:r>
                        <a:rPr lang="da-DK" sz="1200" b="0" baseline="0" dirty="0" smtClean="0">
                          <a:latin typeface="Times New Roman" pitchFamily="18" charset="0"/>
                          <a:cs typeface="Times New Roman" pitchFamily="18" charset="0"/>
                        </a:rPr>
                        <a:t> i Dig og Du kan </a:t>
                      </a:r>
                      <a:r>
                        <a:rPr lang="da-DK" sz="1200" b="0" baseline="0" dirty="0" err="1" smtClean="0">
                          <a:latin typeface="Times New Roman" pitchFamily="18" charset="0"/>
                          <a:cs typeface="Times New Roman" pitchFamily="18" charset="0"/>
                        </a:rPr>
                        <a:t>faae</a:t>
                      </a:r>
                      <a:r>
                        <a:rPr lang="da-DK" sz="1200" b="0" baseline="0" dirty="0" smtClean="0">
                          <a:latin typeface="Times New Roman" pitchFamily="18" charset="0"/>
                          <a:cs typeface="Times New Roman" pitchFamily="18" charset="0"/>
                        </a:rPr>
                        <a:t> ham og en udødelig Sjæl”</a:t>
                      </a:r>
                    </a:p>
                    <a:p>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endParaRPr lang="da-DK" sz="1200" b="0" dirty="0">
                        <a:latin typeface="Times New Roman" pitchFamily="18" charset="0"/>
                        <a:cs typeface="Times New Roman" pitchFamily="18" charset="0"/>
                      </a:endParaRPr>
                    </a:p>
                  </a:txBody>
                  <a:tcPr/>
                </a:tc>
                <a:tc>
                  <a:txBody>
                    <a:bodyPr/>
                    <a:lstStyle/>
                    <a:p>
                      <a:r>
                        <a:rPr lang="da-DK" sz="1200" b="0" u="sng" dirty="0" err="1" smtClean="0">
                          <a:latin typeface="Times New Roman" pitchFamily="18" charset="0"/>
                          <a:cs typeface="Times New Roman" pitchFamily="18" charset="0"/>
                        </a:rPr>
                        <a:t>Dr.Faustus</a:t>
                      </a:r>
                      <a:endParaRPr lang="da-DK" sz="1200" b="0" u="sng" dirty="0" smtClean="0">
                        <a:latin typeface="Times New Roman" pitchFamily="18" charset="0"/>
                        <a:cs typeface="Times New Roman" pitchFamily="18" charset="0"/>
                      </a:endParaRPr>
                    </a:p>
                    <a:p>
                      <a:endParaRPr lang="da-DK" sz="1200" b="0"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Før forvandlingen – Isolation – Håb og længsel</a:t>
                      </a:r>
                    </a:p>
                    <a:p>
                      <a:r>
                        <a:rPr lang="da-DK" sz="1200" b="0" u="sng" dirty="0" smtClean="0">
                          <a:latin typeface="Times New Roman" pitchFamily="18" charset="0"/>
                          <a:cs typeface="Times New Roman" pitchFamily="18" charset="0"/>
                        </a:rPr>
                        <a:t>Isolation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baseline="0" dirty="0" smtClean="0">
                          <a:latin typeface="Times New Roman" pitchFamily="18" charset="0"/>
                          <a:cs typeface="Times New Roman" pitchFamily="18" charset="0"/>
                        </a:rPr>
                        <a:t>(Mennesket) ”Hvem havde han åbnet sit hjerte for, hvem havde han nogensinde lukket ind i sit liv? Noget sådant fandtes ikke hos Adrian  (16/18)</a:t>
                      </a:r>
                    </a:p>
                    <a:p>
                      <a:r>
                        <a:rPr lang="da-DK" sz="1200" b="0" dirty="0" smtClean="0">
                          <a:latin typeface="Times New Roman" pitchFamily="18" charset="0"/>
                          <a:cs typeface="Times New Roman" pitchFamily="18" charset="0"/>
                        </a:rPr>
                        <a:t>”omkring ham var der kulde” (SZ) (16/18)</a:t>
                      </a:r>
                    </a:p>
                    <a:p>
                      <a:r>
                        <a:rPr lang="da-DK" sz="1200" b="0" dirty="0" smtClean="0">
                          <a:latin typeface="Times New Roman" pitchFamily="18" charset="0"/>
                          <a:cs typeface="Times New Roman" pitchFamily="18" charset="0"/>
                        </a:rPr>
                        <a:t>”hans karakters almindelige kølighed” (SZ) (53/66)  </a:t>
                      </a:r>
                    </a:p>
                    <a:p>
                      <a:endParaRPr lang="da-DK" sz="1200" b="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(Kunsten) ”behøver forløsning, nemlig fra en højtidelig isolation, der er frugten af kulturemancipationen…” (354/456)</a:t>
                      </a:r>
                    </a:p>
                    <a:p>
                      <a:r>
                        <a:rPr lang="da-DK" sz="1200" b="0" baseline="0" dirty="0" smtClean="0">
                          <a:latin typeface="Times New Roman" pitchFamily="18" charset="0"/>
                          <a:cs typeface="Times New Roman" pitchFamily="18" charset="0"/>
                        </a:rPr>
                        <a:t>(NB: </a:t>
                      </a:r>
                      <a:r>
                        <a:rPr lang="da-DK" sz="1200" b="0" baseline="0" dirty="0" err="1" smtClean="0">
                          <a:latin typeface="Times New Roman" pitchFamily="18" charset="0"/>
                          <a:cs typeface="Times New Roman" pitchFamily="18" charset="0"/>
                        </a:rPr>
                        <a:t>Kretzschmars</a:t>
                      </a:r>
                      <a:r>
                        <a:rPr lang="da-DK" sz="1200" b="0" baseline="0" dirty="0" smtClean="0">
                          <a:latin typeface="Times New Roman" pitchFamily="18" charset="0"/>
                          <a:cs typeface="Times New Roman" pitchFamily="18" charset="0"/>
                        </a:rPr>
                        <a:t> opera, ”Das </a:t>
                      </a:r>
                      <a:r>
                        <a:rPr lang="da-DK" sz="1200" b="0" baseline="0" dirty="0" err="1" smtClean="0">
                          <a:latin typeface="Times New Roman" pitchFamily="18" charset="0"/>
                          <a:cs typeface="Times New Roman" pitchFamily="18" charset="0"/>
                        </a:rPr>
                        <a:t>Marmorbild</a:t>
                      </a:r>
                      <a:r>
                        <a:rPr lang="da-DK" sz="1200" b="0" baseline="0" dirty="0" smtClean="0">
                          <a:latin typeface="Times New Roman" pitchFamily="18" charset="0"/>
                          <a:cs typeface="Times New Roman" pitchFamily="18" charset="0"/>
                        </a:rPr>
                        <a:t>” (59/74+169/215))</a:t>
                      </a:r>
                    </a:p>
                    <a:p>
                      <a:endParaRPr lang="da-DK" sz="1200" b="0" u="sng"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Håb og længsel : menneskene og kunstnerisk gennembrud</a:t>
                      </a:r>
                      <a:endParaRPr lang="da-DK" sz="1200" b="0"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(Mennesket) ”</a:t>
                      </a:r>
                      <a:r>
                        <a:rPr lang="da-DK" sz="1200" b="0" dirty="0" err="1" smtClean="0">
                          <a:latin typeface="Times New Roman" pitchFamily="18" charset="0"/>
                          <a:cs typeface="Times New Roman" pitchFamily="18" charset="0"/>
                        </a:rPr>
                        <a:t>Habe</a:t>
                      </a:r>
                      <a:r>
                        <a:rPr lang="da-DK" sz="1200" b="0" dirty="0" smtClean="0">
                          <a:latin typeface="Times New Roman" pitchFamily="18" charset="0"/>
                          <a:cs typeface="Times New Roman" pitchFamily="18" charset="0"/>
                        </a:rPr>
                        <a:t> ja </a:t>
                      </a:r>
                      <a:r>
                        <a:rPr lang="da-DK" sz="1200" b="0" dirty="0" err="1" smtClean="0">
                          <a:latin typeface="Times New Roman" pitchFamily="18" charset="0"/>
                          <a:cs typeface="Times New Roman" pitchFamily="18" charset="0"/>
                        </a:rPr>
                        <a:t>doch</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nichts</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begangen,/dass</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ich</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Menschen</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sollte</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scheu´n-</a:t>
                      </a:r>
                      <a:r>
                        <a:rPr lang="da-DK" sz="1200" b="0" dirty="0" smtClean="0">
                          <a:latin typeface="Times New Roman" pitchFamily="18" charset="0"/>
                          <a:cs typeface="Times New Roman" pitchFamily="18" charset="0"/>
                        </a:rPr>
                        <a:t>” jeg har hørt ham sige disse ord hen for sig, sammen med de følgende linjer: ”</a:t>
                      </a:r>
                      <a:r>
                        <a:rPr lang="da-DK" sz="1200" b="0" dirty="0" err="1" smtClean="0">
                          <a:latin typeface="Times New Roman" pitchFamily="18" charset="0"/>
                          <a:cs typeface="Times New Roman" pitchFamily="18" charset="0"/>
                        </a:rPr>
                        <a:t>Welch</a:t>
                      </a:r>
                      <a:r>
                        <a:rPr lang="da-DK" sz="1200" b="0" dirty="0" smtClean="0">
                          <a:latin typeface="Times New Roman" pitchFamily="18" charset="0"/>
                          <a:cs typeface="Times New Roman" pitchFamily="18" charset="0"/>
                        </a:rPr>
                        <a:t> </a:t>
                      </a:r>
                      <a:r>
                        <a:rPr lang="da-DK" sz="1200" b="0" dirty="0" err="1" smtClean="0">
                          <a:latin typeface="Times New Roman" pitchFamily="18" charset="0"/>
                          <a:cs typeface="Times New Roman" pitchFamily="18" charset="0"/>
                        </a:rPr>
                        <a:t>ein</a:t>
                      </a:r>
                      <a:r>
                        <a:rPr lang="da-DK" sz="1200" b="0" dirty="0" smtClean="0">
                          <a:latin typeface="Times New Roman" pitchFamily="18" charset="0"/>
                          <a:cs typeface="Times New Roman" pitchFamily="18" charset="0"/>
                        </a:rPr>
                        <a:t> </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törichtes</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Verlangen/Treibt</a:t>
                      </a:r>
                      <a:r>
                        <a:rPr lang="da-DK" sz="1200" b="0" baseline="0" dirty="0" smtClean="0">
                          <a:latin typeface="Times New Roman" pitchFamily="18" charset="0"/>
                          <a:cs typeface="Times New Roman" pitchFamily="18" charset="0"/>
                        </a:rPr>
                        <a:t> </a:t>
                      </a:r>
                      <a:r>
                        <a:rPr lang="da-DK" sz="1200" b="0" baseline="0" dirty="0" err="1" smtClean="0">
                          <a:latin typeface="Times New Roman" pitchFamily="18" charset="0"/>
                          <a:cs typeface="Times New Roman" pitchFamily="18" charset="0"/>
                        </a:rPr>
                        <a:t>mich</a:t>
                      </a:r>
                      <a:r>
                        <a:rPr lang="da-DK" sz="1200" b="0" baseline="0" dirty="0" smtClean="0">
                          <a:latin typeface="Times New Roman" pitchFamily="18" charset="0"/>
                          <a:cs typeface="Times New Roman" pitchFamily="18" charset="0"/>
                        </a:rPr>
                        <a:t> in die </a:t>
                      </a:r>
                      <a:r>
                        <a:rPr lang="da-DK" sz="1200" b="0" baseline="0" dirty="0" err="1" smtClean="0">
                          <a:latin typeface="Times New Roman" pitchFamily="18" charset="0"/>
                          <a:cs typeface="Times New Roman" pitchFamily="18" charset="0"/>
                        </a:rPr>
                        <a:t>Wüstenai´n</a:t>
                      </a:r>
                      <a:r>
                        <a:rPr lang="da-DK" sz="1200" b="0" baseline="0" dirty="0" smtClean="0">
                          <a:latin typeface="Times New Roman" pitchFamily="18" charset="0"/>
                          <a:cs typeface="Times New Roman" pitchFamily="18" charset="0"/>
                        </a:rPr>
                        <a:t>?” mens han antydede den melodiske diktion, og jeg med en bestyrtelse, jeg aldrig har glemt, så tårer stå i hans øjne”(94/119)</a:t>
                      </a:r>
                    </a:p>
                    <a:p>
                      <a:endParaRPr lang="da-DK" sz="1200" b="0" baseline="0" dirty="0" smtClean="0">
                        <a:latin typeface="Times New Roman" pitchFamily="18" charset="0"/>
                        <a:cs typeface="Times New Roman" pitchFamily="18" charset="0"/>
                      </a:endParaRPr>
                    </a:p>
                    <a:p>
                      <a:r>
                        <a:rPr lang="da-DK" sz="1200" b="0" baseline="0" dirty="0" smtClean="0">
                          <a:latin typeface="Times New Roman" pitchFamily="18" charset="0"/>
                          <a:cs typeface="Times New Roman" pitchFamily="18" charset="0"/>
                        </a:rPr>
                        <a:t>(Kunsten)  ”vil snart være fuldstændig alene, alene til døden, medmindre den finder vej til ”folket”,  det vil sige, for at sige det uromantisk : til menneskene”   ”en kunst uden lidelse, sjælelig sund, </a:t>
                      </a:r>
                      <a:r>
                        <a:rPr lang="da-DK" sz="1200" b="0" baseline="0" dirty="0" err="1" smtClean="0">
                          <a:latin typeface="Times New Roman" pitchFamily="18" charset="0"/>
                          <a:cs typeface="Times New Roman" pitchFamily="18" charset="0"/>
                        </a:rPr>
                        <a:t>uhøjtidelig,…en</a:t>
                      </a:r>
                      <a:r>
                        <a:rPr lang="da-DK" sz="1200" b="0" baseline="0" dirty="0" smtClean="0">
                          <a:latin typeface="Times New Roman" pitchFamily="18" charset="0"/>
                          <a:cs typeface="Times New Roman" pitchFamily="18" charset="0"/>
                        </a:rPr>
                        <a:t> kunst, der er dus med menneskeheden” (354/456)</a:t>
                      </a:r>
                    </a:p>
                    <a:p>
                      <a:endParaRPr lang="da-DK" sz="1200" b="0" baseline="0" dirty="0" smtClean="0">
                        <a:latin typeface="Times New Roman" pitchFamily="18" charset="0"/>
                        <a:cs typeface="Times New Roman" pitchFamily="18" charset="0"/>
                      </a:endParaRPr>
                    </a:p>
                    <a:p>
                      <a:endParaRPr lang="da-DK" sz="1200" b="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nvGraphicFramePr>
        <p:xfrm>
          <a:off x="107504" y="116632"/>
          <a:ext cx="8640960" cy="6741368"/>
        </p:xfrm>
        <a:graphic>
          <a:graphicData uri="http://schemas.openxmlformats.org/drawingml/2006/table">
            <a:tbl>
              <a:tblPr firstRow="1" bandRow="1">
                <a:tableStyleId>{5C22544A-7EE6-4342-B048-85BDC9FD1C3A}</a:tableStyleId>
              </a:tblPr>
              <a:tblGrid>
                <a:gridCol w="4176464"/>
                <a:gridCol w="4464496"/>
              </a:tblGrid>
              <a:tr h="6741368">
                <a:tc>
                  <a:txBody>
                    <a:bodyPr/>
                    <a:lstStyle/>
                    <a:p>
                      <a:r>
                        <a:rPr lang="da-DK" sz="1200" b="0" u="sng" dirty="0" smtClean="0">
                          <a:latin typeface="Times New Roman" pitchFamily="18" charset="0"/>
                          <a:cs typeface="Times New Roman" pitchFamily="18" charset="0"/>
                        </a:rPr>
                        <a:t>Den lille Havfrue</a:t>
                      </a:r>
                    </a:p>
                    <a:p>
                      <a:endParaRPr lang="da-DK" sz="1200" b="0" u="sng"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Forvandlingens  dæmoni - </a:t>
                      </a:r>
                      <a:r>
                        <a:rPr lang="da-DK" sz="1200" b="0" u="sng" dirty="0" err="1" smtClean="0">
                          <a:latin typeface="Times New Roman" pitchFamily="18" charset="0"/>
                          <a:cs typeface="Times New Roman" pitchFamily="18" charset="0"/>
                        </a:rPr>
                        <a:t>Havhexen</a:t>
                      </a:r>
                      <a:endParaRPr lang="da-DK" sz="1200" b="0" u="sng"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 ”Men mig </a:t>
                      </a:r>
                      <a:r>
                        <a:rPr lang="da-DK" sz="1200" b="0" dirty="0" err="1" smtClean="0">
                          <a:latin typeface="Times New Roman" pitchFamily="18" charset="0"/>
                          <a:cs typeface="Times New Roman" pitchFamily="18" charset="0"/>
                        </a:rPr>
                        <a:t>maa</a:t>
                      </a:r>
                      <a:r>
                        <a:rPr lang="da-DK" sz="1200" b="0" dirty="0" smtClean="0">
                          <a:latin typeface="Times New Roman" pitchFamily="18" charset="0"/>
                          <a:cs typeface="Times New Roman" pitchFamily="18" charset="0"/>
                        </a:rPr>
                        <a:t> Du </a:t>
                      </a:r>
                      <a:r>
                        <a:rPr lang="da-DK" sz="1200" b="0" dirty="0" err="1" smtClean="0">
                          <a:latin typeface="Times New Roman" pitchFamily="18" charset="0"/>
                          <a:cs typeface="Times New Roman" pitchFamily="18" charset="0"/>
                        </a:rPr>
                        <a:t>ogsaa</a:t>
                      </a:r>
                      <a:r>
                        <a:rPr lang="da-DK" sz="1200" b="0" dirty="0" smtClean="0">
                          <a:latin typeface="Times New Roman" pitchFamily="18" charset="0"/>
                          <a:cs typeface="Times New Roman" pitchFamily="18" charset="0"/>
                        </a:rPr>
                        <a:t> betale!” sagde </a:t>
                      </a:r>
                      <a:r>
                        <a:rPr lang="da-DK" sz="1200" b="0" dirty="0" err="1" smtClean="0">
                          <a:latin typeface="Times New Roman" pitchFamily="18" charset="0"/>
                          <a:cs typeface="Times New Roman" pitchFamily="18" charset="0"/>
                        </a:rPr>
                        <a:t>Hexen,”og</a:t>
                      </a:r>
                      <a:r>
                        <a:rPr lang="da-DK" sz="1200" b="0" dirty="0" smtClean="0">
                          <a:latin typeface="Times New Roman" pitchFamily="18" charset="0"/>
                          <a:cs typeface="Times New Roman" pitchFamily="18" charset="0"/>
                        </a:rPr>
                        <a:t> det er ikke Lidet, hvad jeg forlanger. Du har den </a:t>
                      </a:r>
                      <a:r>
                        <a:rPr lang="da-DK" sz="1200" b="0" dirty="0" err="1" smtClean="0">
                          <a:latin typeface="Times New Roman" pitchFamily="18" charset="0"/>
                          <a:cs typeface="Times New Roman" pitchFamily="18" charset="0"/>
                        </a:rPr>
                        <a:t>deiligste</a:t>
                      </a:r>
                      <a:r>
                        <a:rPr lang="da-DK" sz="1200" b="0" dirty="0" smtClean="0">
                          <a:latin typeface="Times New Roman" pitchFamily="18" charset="0"/>
                          <a:cs typeface="Times New Roman" pitchFamily="18" charset="0"/>
                        </a:rPr>
                        <a:t> Stemme af Alle hernede </a:t>
                      </a:r>
                      <a:r>
                        <a:rPr lang="da-DK" sz="1200" b="0" dirty="0" err="1" smtClean="0">
                          <a:latin typeface="Times New Roman" pitchFamily="18" charset="0"/>
                          <a:cs typeface="Times New Roman" pitchFamily="18" charset="0"/>
                        </a:rPr>
                        <a:t>paa</a:t>
                      </a:r>
                      <a:r>
                        <a:rPr lang="da-DK" sz="1200" b="0" dirty="0" smtClean="0">
                          <a:latin typeface="Times New Roman" pitchFamily="18" charset="0"/>
                          <a:cs typeface="Times New Roman" pitchFamily="18" charset="0"/>
                        </a:rPr>
                        <a:t> Havets </a:t>
                      </a:r>
                      <a:r>
                        <a:rPr lang="da-DK" sz="1200" b="0" dirty="0" err="1" smtClean="0">
                          <a:latin typeface="Times New Roman" pitchFamily="18" charset="0"/>
                          <a:cs typeface="Times New Roman" pitchFamily="18" charset="0"/>
                        </a:rPr>
                        <a:t>Bund….men</a:t>
                      </a:r>
                      <a:r>
                        <a:rPr lang="da-DK" sz="1200" b="0" dirty="0" smtClean="0">
                          <a:latin typeface="Times New Roman" pitchFamily="18" charset="0"/>
                          <a:cs typeface="Times New Roman" pitchFamily="18" charset="0"/>
                        </a:rPr>
                        <a:t> den Stemme skal Du give mig”</a:t>
                      </a:r>
                    </a:p>
                    <a:p>
                      <a:endParaRPr lang="da-DK" sz="1200" b="0" dirty="0" smtClean="0">
                        <a:latin typeface="Times New Roman" pitchFamily="18" charset="0"/>
                        <a:cs typeface="Times New Roman" pitchFamily="18" charset="0"/>
                      </a:endParaRPr>
                    </a:p>
                    <a:p>
                      <a:r>
                        <a:rPr lang="da-DK" sz="1200" b="0" dirty="0" smtClean="0">
                          <a:latin typeface="Times New Roman" pitchFamily="18" charset="0"/>
                          <a:cs typeface="Times New Roman" pitchFamily="18" charset="0"/>
                        </a:rPr>
                        <a:t>”…og vinder Du ikke Prinsens </a:t>
                      </a:r>
                      <a:r>
                        <a:rPr lang="da-DK" sz="1200" b="0" dirty="0" err="1" smtClean="0">
                          <a:latin typeface="Times New Roman" pitchFamily="18" charset="0"/>
                          <a:cs typeface="Times New Roman" pitchFamily="18" charset="0"/>
                        </a:rPr>
                        <a:t>Kjærlighed….saa</a:t>
                      </a:r>
                      <a:r>
                        <a:rPr lang="da-DK" sz="1200" b="0" dirty="0" smtClean="0">
                          <a:latin typeface="Times New Roman" pitchFamily="18" charset="0"/>
                          <a:cs typeface="Times New Roman" pitchFamily="18" charset="0"/>
                        </a:rPr>
                        <a:t> at I blive Mand og </a:t>
                      </a:r>
                      <a:r>
                        <a:rPr lang="da-DK" sz="1200" b="0" baseline="0" dirty="0" smtClean="0">
                          <a:latin typeface="Times New Roman" pitchFamily="18" charset="0"/>
                          <a:cs typeface="Times New Roman" pitchFamily="18" charset="0"/>
                        </a:rPr>
                        <a:t>Kone, da </a:t>
                      </a:r>
                      <a:r>
                        <a:rPr lang="da-DK" sz="1200" b="0" baseline="0" dirty="0" err="1" smtClean="0">
                          <a:latin typeface="Times New Roman" pitchFamily="18" charset="0"/>
                          <a:cs typeface="Times New Roman" pitchFamily="18" charset="0"/>
                        </a:rPr>
                        <a:t>faaer</a:t>
                      </a:r>
                      <a:r>
                        <a:rPr lang="da-DK" sz="1200" b="0" baseline="0" dirty="0" smtClean="0">
                          <a:latin typeface="Times New Roman" pitchFamily="18" charset="0"/>
                          <a:cs typeface="Times New Roman" pitchFamily="18" charset="0"/>
                        </a:rPr>
                        <a:t> Du ingen udødelig Sjæl!”</a:t>
                      </a:r>
                    </a:p>
                    <a:p>
                      <a:r>
                        <a:rPr lang="da-DK" sz="1200" b="0" baseline="0" dirty="0" smtClean="0">
                          <a:latin typeface="Times New Roman" pitchFamily="18" charset="0"/>
                          <a:cs typeface="Times New Roman" pitchFamily="18" charset="0"/>
                        </a:rPr>
                        <a:t>”Du beholder din svævende Gang, ingen </a:t>
                      </a:r>
                      <a:r>
                        <a:rPr lang="da-DK" sz="1200" b="0" baseline="0" dirty="0" err="1" smtClean="0">
                          <a:latin typeface="Times New Roman" pitchFamily="18" charset="0"/>
                          <a:cs typeface="Times New Roman" pitchFamily="18" charset="0"/>
                        </a:rPr>
                        <a:t>Dandserinde</a:t>
                      </a:r>
                      <a:r>
                        <a:rPr lang="da-DK" sz="1200" b="0" baseline="0" dirty="0" smtClean="0">
                          <a:latin typeface="Times New Roman" pitchFamily="18" charset="0"/>
                          <a:cs typeface="Times New Roman" pitchFamily="18" charset="0"/>
                        </a:rPr>
                        <a:t> kan svæve som Du, men hvert Skridt Du </a:t>
                      </a:r>
                      <a:r>
                        <a:rPr lang="da-DK" sz="1200" b="0" baseline="0" dirty="0" err="1" smtClean="0">
                          <a:latin typeface="Times New Roman" pitchFamily="18" charset="0"/>
                          <a:cs typeface="Times New Roman" pitchFamily="18" charset="0"/>
                        </a:rPr>
                        <a:t>gjør</a:t>
                      </a:r>
                      <a:r>
                        <a:rPr lang="da-DK" sz="1200" b="0" baseline="0" dirty="0" smtClean="0">
                          <a:latin typeface="Times New Roman" pitchFamily="18" charset="0"/>
                          <a:cs typeface="Times New Roman" pitchFamily="18" charset="0"/>
                        </a:rPr>
                        <a:t>, er som om Du trådte </a:t>
                      </a:r>
                      <a:r>
                        <a:rPr lang="da-DK" sz="1200" b="0" baseline="0" dirty="0" err="1" smtClean="0">
                          <a:latin typeface="Times New Roman" pitchFamily="18" charset="0"/>
                          <a:cs typeface="Times New Roman" pitchFamily="18" charset="0"/>
                        </a:rPr>
                        <a:t>paa</a:t>
                      </a:r>
                      <a:r>
                        <a:rPr lang="da-DK" sz="1200" b="0" baseline="0" dirty="0" smtClean="0">
                          <a:latin typeface="Times New Roman" pitchFamily="18" charset="0"/>
                          <a:cs typeface="Times New Roman" pitchFamily="18" charset="0"/>
                        </a:rPr>
                        <a:t> en skarp Kniv, </a:t>
                      </a:r>
                      <a:r>
                        <a:rPr lang="da-DK" sz="1200" b="0" baseline="0" dirty="0" err="1" smtClean="0">
                          <a:latin typeface="Times New Roman" pitchFamily="18" charset="0"/>
                          <a:cs typeface="Times New Roman" pitchFamily="18" charset="0"/>
                        </a:rPr>
                        <a:t>saa</a:t>
                      </a:r>
                      <a:r>
                        <a:rPr lang="da-DK" sz="1200" b="0" baseline="0" dirty="0" smtClean="0">
                          <a:latin typeface="Times New Roman" pitchFamily="18" charset="0"/>
                          <a:cs typeface="Times New Roman" pitchFamily="18" charset="0"/>
                        </a:rPr>
                        <a:t> dit Blod </a:t>
                      </a:r>
                      <a:r>
                        <a:rPr lang="da-DK" sz="1200" b="0" baseline="0" dirty="0" err="1" smtClean="0">
                          <a:latin typeface="Times New Roman" pitchFamily="18" charset="0"/>
                          <a:cs typeface="Times New Roman" pitchFamily="18" charset="0"/>
                        </a:rPr>
                        <a:t>maatte</a:t>
                      </a:r>
                      <a:r>
                        <a:rPr lang="da-DK" sz="1200" b="0" baseline="0" dirty="0" smtClean="0">
                          <a:latin typeface="Times New Roman" pitchFamily="18" charset="0"/>
                          <a:cs typeface="Times New Roman" pitchFamily="18" charset="0"/>
                        </a:rPr>
                        <a:t> flyde”</a:t>
                      </a:r>
                    </a:p>
                    <a:p>
                      <a:endParaRPr lang="da-DK" sz="1200" dirty="0" smtClean="0"/>
                    </a:p>
                    <a:p>
                      <a:endParaRPr lang="da-DK" sz="1200" b="0" u="sng" dirty="0" smtClean="0">
                        <a:latin typeface="Times New Roman" pitchFamily="18" charset="0"/>
                        <a:cs typeface="Times New Roman" pitchFamily="18" charset="0"/>
                      </a:endParaRPr>
                    </a:p>
                    <a:p>
                      <a:endParaRPr lang="da-DK" sz="1200" b="0" u="sng"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Forvandlingens resultater 1  : sejr – nederlag</a:t>
                      </a:r>
                    </a:p>
                    <a:p>
                      <a:r>
                        <a:rPr lang="da-DK" sz="1200" b="0" u="sng" dirty="0" smtClean="0">
                          <a:latin typeface="Times New Roman" pitchFamily="18" charset="0"/>
                          <a:cs typeface="Times New Roman" pitchFamily="18" charset="0"/>
                        </a:rPr>
                        <a:t>Sejr</a:t>
                      </a:r>
                    </a:p>
                    <a:p>
                      <a:r>
                        <a:rPr lang="da-DK" sz="1200" b="0" u="none" dirty="0" smtClean="0">
                          <a:latin typeface="Times New Roman" pitchFamily="18" charset="0"/>
                          <a:cs typeface="Times New Roman" pitchFamily="18" charset="0"/>
                        </a:rPr>
                        <a:t>Havfruen ”</a:t>
                      </a:r>
                      <a:r>
                        <a:rPr lang="da-DK" sz="1200" b="0" u="none" dirty="0" err="1" smtClean="0">
                          <a:latin typeface="Times New Roman" pitchFamily="18" charset="0"/>
                          <a:cs typeface="Times New Roman" pitchFamily="18" charset="0"/>
                        </a:rPr>
                        <a:t>saae</a:t>
                      </a:r>
                      <a:r>
                        <a:rPr lang="da-DK" sz="1200" b="0" u="none" dirty="0" smtClean="0">
                          <a:latin typeface="Times New Roman" pitchFamily="18" charset="0"/>
                          <a:cs typeface="Times New Roman" pitchFamily="18" charset="0"/>
                        </a:rPr>
                        <a:t>, at hendes Fiskehale var borte, og at hun havde de nydeligste </a:t>
                      </a:r>
                      <a:r>
                        <a:rPr lang="da-DK" sz="1200" b="0" u="none" dirty="0" err="1" smtClean="0">
                          <a:latin typeface="Times New Roman" pitchFamily="18" charset="0"/>
                          <a:cs typeface="Times New Roman" pitchFamily="18" charset="0"/>
                        </a:rPr>
                        <a:t>smaa</a:t>
                      </a:r>
                      <a:r>
                        <a:rPr lang="da-DK" sz="1200" b="0" u="none" dirty="0" smtClean="0">
                          <a:latin typeface="Times New Roman" pitchFamily="18" charset="0"/>
                          <a:cs typeface="Times New Roman" pitchFamily="18" charset="0"/>
                        </a:rPr>
                        <a:t>, hvide </a:t>
                      </a:r>
                      <a:r>
                        <a:rPr lang="da-DK" sz="1200" b="0" u="none" dirty="0" err="1" smtClean="0">
                          <a:latin typeface="Times New Roman" pitchFamily="18" charset="0"/>
                          <a:cs typeface="Times New Roman" pitchFamily="18" charset="0"/>
                        </a:rPr>
                        <a:t>Been</a:t>
                      </a:r>
                      <a:r>
                        <a:rPr lang="da-DK" sz="1200" b="0" u="none" dirty="0" smtClean="0">
                          <a:latin typeface="Times New Roman" pitchFamily="18" charset="0"/>
                          <a:cs typeface="Times New Roman" pitchFamily="18" charset="0"/>
                        </a:rPr>
                        <a:t>, nogen lille Pige kunde have”</a:t>
                      </a:r>
                    </a:p>
                    <a:p>
                      <a:endParaRPr lang="da-DK" sz="1200" b="0" u="none" dirty="0" smtClean="0">
                        <a:latin typeface="Times New Roman" pitchFamily="18" charset="0"/>
                        <a:cs typeface="Times New Roman" pitchFamily="18" charset="0"/>
                      </a:endParaRPr>
                    </a:p>
                    <a:p>
                      <a:r>
                        <a:rPr lang="da-DK" sz="1200" b="0" u="sng" dirty="0" err="1" smtClean="0">
                          <a:latin typeface="Times New Roman" pitchFamily="18" charset="0"/>
                          <a:cs typeface="Times New Roman" pitchFamily="18" charset="0"/>
                        </a:rPr>
                        <a:t>Schweigen</a:t>
                      </a:r>
                      <a:r>
                        <a:rPr lang="da-DK" sz="1200" b="0" u="sng" dirty="0" smtClean="0">
                          <a:latin typeface="Times New Roman" pitchFamily="18" charset="0"/>
                          <a:cs typeface="Times New Roman" pitchFamily="18" charset="0"/>
                        </a:rPr>
                        <a:t> / Tie</a:t>
                      </a:r>
                    </a:p>
                    <a:p>
                      <a:r>
                        <a:rPr lang="da-DK" sz="1200" b="0" u="none" dirty="0" smtClean="0">
                          <a:latin typeface="Times New Roman" pitchFamily="18" charset="0"/>
                          <a:cs typeface="Times New Roman" pitchFamily="18" charset="0"/>
                        </a:rPr>
                        <a:t>”</a:t>
                      </a:r>
                      <a:r>
                        <a:rPr lang="da-DK" sz="1200" b="0" u="none" dirty="0" err="1" smtClean="0">
                          <a:latin typeface="Times New Roman" pitchFamily="18" charset="0"/>
                          <a:cs typeface="Times New Roman" pitchFamily="18" charset="0"/>
                        </a:rPr>
                        <a:t>Prindsen</a:t>
                      </a:r>
                      <a:r>
                        <a:rPr lang="da-DK" sz="1200" b="0" u="none" dirty="0" smtClean="0">
                          <a:latin typeface="Times New Roman" pitchFamily="18" charset="0"/>
                          <a:cs typeface="Times New Roman" pitchFamily="18" charset="0"/>
                        </a:rPr>
                        <a:t> spurgte, hvem hun var, og hvorledes hun var kommet her, og hun </a:t>
                      </a:r>
                      <a:r>
                        <a:rPr lang="da-DK" sz="1200" b="0" u="none" dirty="0" err="1" smtClean="0">
                          <a:latin typeface="Times New Roman" pitchFamily="18" charset="0"/>
                          <a:cs typeface="Times New Roman" pitchFamily="18" charset="0"/>
                        </a:rPr>
                        <a:t>saae</a:t>
                      </a:r>
                      <a:r>
                        <a:rPr lang="da-DK" sz="1200" b="0" u="none" dirty="0" smtClean="0">
                          <a:latin typeface="Times New Roman" pitchFamily="18" charset="0"/>
                          <a:cs typeface="Times New Roman" pitchFamily="18" charset="0"/>
                        </a:rPr>
                        <a:t> mildt og dog </a:t>
                      </a:r>
                      <a:r>
                        <a:rPr lang="da-DK" sz="1200" b="0" u="none" dirty="0" err="1" smtClean="0">
                          <a:latin typeface="Times New Roman" pitchFamily="18" charset="0"/>
                          <a:cs typeface="Times New Roman" pitchFamily="18" charset="0"/>
                        </a:rPr>
                        <a:t>saa</a:t>
                      </a:r>
                      <a:r>
                        <a:rPr lang="da-DK" sz="1200" b="0" u="none" dirty="0" smtClean="0">
                          <a:latin typeface="Times New Roman" pitchFamily="18" charset="0"/>
                          <a:cs typeface="Times New Roman" pitchFamily="18" charset="0"/>
                        </a:rPr>
                        <a:t> bedrøvet </a:t>
                      </a:r>
                      <a:r>
                        <a:rPr lang="da-DK" sz="1200" b="0" u="none" dirty="0" err="1" smtClean="0">
                          <a:latin typeface="Times New Roman" pitchFamily="18" charset="0"/>
                          <a:cs typeface="Times New Roman" pitchFamily="18" charset="0"/>
                        </a:rPr>
                        <a:t>paa</a:t>
                      </a:r>
                      <a:r>
                        <a:rPr lang="da-DK" sz="1200" b="0" u="none" dirty="0" smtClean="0">
                          <a:latin typeface="Times New Roman" pitchFamily="18" charset="0"/>
                          <a:cs typeface="Times New Roman" pitchFamily="18" charset="0"/>
                        </a:rPr>
                        <a:t> ham med sine </a:t>
                      </a:r>
                      <a:r>
                        <a:rPr lang="da-DK" sz="1200" b="0" u="none" dirty="0" err="1" smtClean="0">
                          <a:latin typeface="Times New Roman" pitchFamily="18" charset="0"/>
                          <a:cs typeface="Times New Roman" pitchFamily="18" charset="0"/>
                        </a:rPr>
                        <a:t>mørkeblaa</a:t>
                      </a:r>
                      <a:r>
                        <a:rPr lang="da-DK" sz="1200" b="0" u="none" dirty="0" smtClean="0">
                          <a:latin typeface="Times New Roman" pitchFamily="18" charset="0"/>
                          <a:cs typeface="Times New Roman" pitchFamily="18" charset="0"/>
                        </a:rPr>
                        <a:t> </a:t>
                      </a:r>
                      <a:r>
                        <a:rPr lang="da-DK" sz="1200" b="0" u="none" dirty="0" err="1" smtClean="0">
                          <a:latin typeface="Times New Roman" pitchFamily="18" charset="0"/>
                          <a:cs typeface="Times New Roman" pitchFamily="18" charset="0"/>
                        </a:rPr>
                        <a:t>Øine</a:t>
                      </a:r>
                      <a:r>
                        <a:rPr lang="da-DK" sz="1200" b="0" u="none" dirty="0" smtClean="0">
                          <a:latin typeface="Times New Roman" pitchFamily="18" charset="0"/>
                          <a:cs typeface="Times New Roman" pitchFamily="18" charset="0"/>
                        </a:rPr>
                        <a:t>, tale kunne hun jo ikke”</a:t>
                      </a:r>
                    </a:p>
                    <a:p>
                      <a:r>
                        <a:rPr lang="da-DK" sz="1200" b="0" u="none" dirty="0" smtClean="0">
                          <a:latin typeface="Times New Roman" pitchFamily="18" charset="0"/>
                          <a:cs typeface="Times New Roman" pitchFamily="18" charset="0"/>
                        </a:rPr>
                        <a:t>”I Slottet var hun den </a:t>
                      </a:r>
                      <a:r>
                        <a:rPr lang="da-DK" sz="1200" b="0" u="none" dirty="0" err="1" smtClean="0">
                          <a:latin typeface="Times New Roman" pitchFamily="18" charset="0"/>
                          <a:cs typeface="Times New Roman" pitchFamily="18" charset="0"/>
                        </a:rPr>
                        <a:t>skjønneste</a:t>
                      </a:r>
                      <a:r>
                        <a:rPr lang="da-DK" sz="1200" b="0" u="none" dirty="0" smtClean="0">
                          <a:latin typeface="Times New Roman" pitchFamily="18" charset="0"/>
                          <a:cs typeface="Times New Roman" pitchFamily="18" charset="0"/>
                        </a:rPr>
                        <a:t> af Alle, men hun var stum, kunde hverken synge eller tale”</a:t>
                      </a:r>
                    </a:p>
                    <a:p>
                      <a:r>
                        <a:rPr lang="da-DK" sz="1200" b="0" u="none" dirty="0" smtClean="0">
                          <a:latin typeface="Times New Roman" pitchFamily="18" charset="0"/>
                          <a:cs typeface="Times New Roman" pitchFamily="18" charset="0"/>
                        </a:rPr>
                        <a:t>”O, han skulde bare vide, at jeg, for at være hos ham, har givet min Stemme bort i al Evighed!”</a:t>
                      </a:r>
                    </a:p>
                    <a:p>
                      <a:endParaRPr lang="da-DK" sz="1200" b="0" u="sng" dirty="0" smtClean="0">
                        <a:latin typeface="Times New Roman" pitchFamily="18" charset="0"/>
                        <a:cs typeface="Times New Roman" pitchFamily="18" charset="0"/>
                      </a:endParaRPr>
                    </a:p>
                    <a:p>
                      <a:endParaRPr lang="da-DK" sz="1200" b="0" u="sng" dirty="0" smtClean="0">
                        <a:latin typeface="Times New Roman" pitchFamily="18" charset="0"/>
                        <a:cs typeface="Times New Roman" pitchFamily="18" charset="0"/>
                      </a:endParaRPr>
                    </a:p>
                    <a:p>
                      <a:endParaRPr lang="da-DK" sz="1200" b="0" u="sng" dirty="0" smtClean="0">
                        <a:latin typeface="Times New Roman" pitchFamily="18" charset="0"/>
                        <a:cs typeface="Times New Roman" pitchFamily="18" charset="0"/>
                      </a:endParaRPr>
                    </a:p>
                    <a:p>
                      <a:endParaRPr lang="da-DK" sz="1200" b="0" u="sng" dirty="0" smtClean="0">
                        <a:latin typeface="Times New Roman" pitchFamily="18" charset="0"/>
                        <a:cs typeface="Times New Roman" pitchFamily="18" charset="0"/>
                      </a:endParaRPr>
                    </a:p>
                    <a:p>
                      <a:endParaRPr lang="da-DK" sz="1200" b="0" u="sng" dirty="0" smtClean="0">
                        <a:latin typeface="Times New Roman" pitchFamily="18" charset="0"/>
                        <a:cs typeface="Times New Roman" pitchFamily="18" charset="0"/>
                      </a:endParaRPr>
                    </a:p>
                    <a:p>
                      <a:r>
                        <a:rPr lang="da-DK" sz="1200" b="0" u="sng" dirty="0" smtClean="0">
                          <a:latin typeface="Times New Roman" pitchFamily="18" charset="0"/>
                          <a:cs typeface="Times New Roman" pitchFamily="18" charset="0"/>
                        </a:rPr>
                        <a:t>Kunstens tavshed </a:t>
                      </a:r>
                      <a:r>
                        <a:rPr lang="da-DK" sz="1200" b="0" u="none" dirty="0" smtClean="0">
                          <a:latin typeface="Times New Roman" pitchFamily="18" charset="0"/>
                          <a:cs typeface="Times New Roman" pitchFamily="18" charset="0"/>
                        </a:rPr>
                        <a:t>: dansen tier</a:t>
                      </a:r>
                      <a:r>
                        <a:rPr lang="da-DK" sz="1200" b="0" u="none" baseline="0" dirty="0" smtClean="0">
                          <a:latin typeface="Times New Roman" pitchFamily="18" charset="0"/>
                          <a:cs typeface="Times New Roman" pitchFamily="18" charset="0"/>
                        </a:rPr>
                        <a:t> om </a:t>
                      </a:r>
                      <a:r>
                        <a:rPr lang="da-DK" sz="1200" b="0" u="none" dirty="0" smtClean="0">
                          <a:latin typeface="Times New Roman" pitchFamily="18" charset="0"/>
                          <a:cs typeface="Times New Roman" pitchFamily="18" charset="0"/>
                        </a:rPr>
                        <a:t> Havfruens følelser for</a:t>
                      </a:r>
                      <a:r>
                        <a:rPr lang="da-DK" sz="1200" b="0" u="none" baseline="0" dirty="0" smtClean="0">
                          <a:latin typeface="Times New Roman" pitchFamily="18" charset="0"/>
                          <a:cs typeface="Times New Roman" pitchFamily="18" charset="0"/>
                        </a:rPr>
                        <a:t> prinsen</a:t>
                      </a:r>
                      <a:endParaRPr lang="da-DK" sz="1200"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dirty="0" err="1" smtClean="0">
                          <a:latin typeface="Times New Roman" pitchFamily="18" charset="0"/>
                          <a:cs typeface="Times New Roman" pitchFamily="18" charset="0"/>
                        </a:rPr>
                        <a:t>Dr.Faustus</a:t>
                      </a:r>
                      <a:endParaRPr lang="da-DK" sz="1200" b="0" u="sng"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dirty="0" smtClean="0">
                          <a:latin typeface="Times New Roman" pitchFamily="18" charset="0"/>
                          <a:cs typeface="Times New Roman" pitchFamily="18" charset="0"/>
                        </a:rPr>
                        <a:t>Forvandlingens dæmoni  – Esmeralda-besøg 2 + Djævlesamtalen</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dirty="0" smtClean="0">
                          <a:latin typeface="Times New Roman" pitchFamily="18" charset="0"/>
                          <a:cs typeface="Times New Roman" pitchFamily="18" charset="0"/>
                        </a:rPr>
                        <a:t>”Vi er forretningspartnere – med dit blod har du bevidnet det og lovet dig til os og er døbt i vort navn – dette mit besøg gælder kun </a:t>
                      </a:r>
                      <a:r>
                        <a:rPr lang="da-DK" sz="1200" b="0" i="1" u="none" dirty="0" err="1" smtClean="0">
                          <a:latin typeface="Times New Roman" pitchFamily="18" charset="0"/>
                          <a:cs typeface="Times New Roman" pitchFamily="18" charset="0"/>
                        </a:rPr>
                        <a:t>confirmatio</a:t>
                      </a:r>
                      <a:r>
                        <a:rPr lang="da-DK" sz="1200" b="0" i="1" u="none" dirty="0" smtClean="0">
                          <a:latin typeface="Times New Roman" pitchFamily="18" charset="0"/>
                          <a:cs typeface="Times New Roman" pitchFamily="18" charset="0"/>
                        </a:rPr>
                        <a:t> </a:t>
                      </a:r>
                      <a:r>
                        <a:rPr lang="da-DK" sz="1200" b="0" dirty="0" smtClean="0">
                          <a:latin typeface="Times New Roman" pitchFamily="18" charset="0"/>
                          <a:cs typeface="Times New Roman" pitchFamily="18" charset="0"/>
                        </a:rPr>
                        <a:t>deraf. Tid har du modtaget af os, genial tid, tid, som bærer dig højt op, fulde fireogtyve år, </a:t>
                      </a:r>
                      <a:r>
                        <a:rPr lang="da-DK" sz="1200" b="0" i="1" dirty="0" smtClean="0">
                          <a:latin typeface="Times New Roman" pitchFamily="18" charset="0"/>
                          <a:cs typeface="Times New Roman" pitchFamily="18" charset="0"/>
                        </a:rPr>
                        <a:t>ab dato </a:t>
                      </a:r>
                      <a:r>
                        <a:rPr lang="da-DK" sz="1200" b="0" i="1" dirty="0" err="1" smtClean="0">
                          <a:latin typeface="Times New Roman" pitchFamily="18" charset="0"/>
                          <a:cs typeface="Times New Roman" pitchFamily="18" charset="0"/>
                        </a:rPr>
                        <a:t>recessi</a:t>
                      </a:r>
                      <a:r>
                        <a:rPr lang="da-DK" sz="1200" b="0" dirty="0" smtClean="0">
                          <a:latin typeface="Times New Roman" pitchFamily="18" charset="0"/>
                          <a:cs typeface="Times New Roman" pitchFamily="18" charset="0"/>
                        </a:rPr>
                        <a:t>, den frist giver vi dig” (276/354)</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dirty="0" smtClean="0">
                          <a:latin typeface="Times New Roman" pitchFamily="18" charset="0"/>
                          <a:cs typeface="Times New Roman" pitchFamily="18" charset="0"/>
                        </a:rPr>
                        <a:t>”Min betingelse er klar og retskaffen, dikteret af helvedes legitime iver. Kærlighed er dig forbudt, i den udstrækning,</a:t>
                      </a:r>
                      <a:r>
                        <a:rPr lang="da-DK" sz="1200" b="0" baseline="0" dirty="0" smtClean="0">
                          <a:latin typeface="Times New Roman" pitchFamily="18" charset="0"/>
                          <a:cs typeface="Times New Roman" pitchFamily="18" charset="0"/>
                        </a:rPr>
                        <a:t> hvori den varmer. Dit liv skal være koldt – derfor må du ikke elske noget menneske” (277/356) (</a:t>
                      </a:r>
                      <a:r>
                        <a:rPr lang="da-DK" sz="1200" b="0" baseline="0" dirty="0" err="1" smtClean="0">
                          <a:latin typeface="Times New Roman" pitchFamily="18" charset="0"/>
                          <a:cs typeface="Times New Roman" pitchFamily="18" charset="0"/>
                        </a:rPr>
                        <a:t>dvs</a:t>
                      </a:r>
                      <a:r>
                        <a:rPr lang="da-DK" sz="1200" b="0" baseline="0" dirty="0" smtClean="0">
                          <a:latin typeface="Times New Roman" pitchFamily="18" charset="0"/>
                          <a:cs typeface="Times New Roman" pitchFamily="18" charset="0"/>
                        </a:rPr>
                        <a:t> Kunsten frem for livets varme)</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baseline="0" dirty="0" smtClean="0">
                          <a:latin typeface="Times New Roman" pitchFamily="18" charset="0"/>
                          <a:cs typeface="Times New Roman" pitchFamily="18" charset="0"/>
                        </a:rPr>
                        <a:t>”Er måske ikke kulden </a:t>
                      </a:r>
                      <a:r>
                        <a:rPr lang="da-DK" sz="1200" b="0" baseline="0" dirty="0" err="1" smtClean="0">
                          <a:latin typeface="Times New Roman" pitchFamily="18" charset="0"/>
                          <a:cs typeface="Times New Roman" pitchFamily="18" charset="0"/>
                        </a:rPr>
                        <a:t>foruddannet</a:t>
                      </a:r>
                      <a:r>
                        <a:rPr lang="da-DK" sz="1200" b="0" baseline="0" dirty="0" smtClean="0">
                          <a:latin typeface="Times New Roman" pitchFamily="18" charset="0"/>
                          <a:cs typeface="Times New Roman" pitchFamily="18" charset="0"/>
                        </a:rPr>
                        <a:t> hos dig så vel som den fædrene hovedpine, af hvilken den lille havfrues smerter skal opstå?”(277/356</a:t>
                      </a:r>
                      <a:endParaRPr lang="da-DK" sz="1200" b="0" dirty="0" smtClean="0">
                        <a:latin typeface="Times New Roman" pitchFamily="18" charset="0"/>
                        <a:cs typeface="Times New Roman" pitchFamily="18" charset="0"/>
                      </a:endParaRPr>
                    </a:p>
                    <a:p>
                      <a:endParaRPr lang="da-DK" sz="1200" dirty="0" smtClean="0"/>
                    </a:p>
                    <a:p>
                      <a:r>
                        <a:rPr lang="da-DK" sz="1200" b="0" u="sng" dirty="0" smtClean="0">
                          <a:latin typeface="Times New Roman" pitchFamily="18" charset="0"/>
                          <a:cs typeface="Times New Roman" pitchFamily="18" charset="0"/>
                        </a:rPr>
                        <a:t>Forvandlingens resultater 1  : sejr – nederlag</a:t>
                      </a:r>
                    </a:p>
                    <a:p>
                      <a:r>
                        <a:rPr lang="da-DK" sz="1200" b="0" u="sng" dirty="0" smtClean="0">
                          <a:latin typeface="Times New Roman" pitchFamily="18" charset="0"/>
                          <a:cs typeface="Times New Roman" pitchFamily="18" charset="0"/>
                        </a:rPr>
                        <a:t>Sejr</a:t>
                      </a:r>
                    </a:p>
                    <a:p>
                      <a:r>
                        <a:rPr lang="da-DK" sz="1200" b="0" u="none" dirty="0" smtClean="0">
                          <a:latin typeface="Times New Roman" pitchFamily="18" charset="0"/>
                          <a:cs typeface="Times New Roman" pitchFamily="18" charset="0"/>
                        </a:rPr>
                        <a:t>Værkerne Apokalyptisk Oratorium  og  </a:t>
                      </a:r>
                      <a:r>
                        <a:rPr lang="da-DK" sz="1200" b="0" u="none" dirty="0" err="1" smtClean="0">
                          <a:latin typeface="Times New Roman" pitchFamily="18" charset="0"/>
                          <a:cs typeface="Times New Roman" pitchFamily="18" charset="0"/>
                        </a:rPr>
                        <a:t>Dr.Fausti</a:t>
                      </a:r>
                      <a:r>
                        <a:rPr lang="da-DK" sz="1200" b="0" u="none" dirty="0" smtClean="0">
                          <a:latin typeface="Times New Roman" pitchFamily="18" charset="0"/>
                          <a:cs typeface="Times New Roman" pitchFamily="18" charset="0"/>
                        </a:rPr>
                        <a:t> </a:t>
                      </a:r>
                      <a:r>
                        <a:rPr lang="da-DK" sz="1200" b="0" u="none" dirty="0" err="1" smtClean="0">
                          <a:latin typeface="Times New Roman" pitchFamily="18" charset="0"/>
                          <a:cs typeface="Times New Roman" pitchFamily="18" charset="0"/>
                        </a:rPr>
                        <a:t>Weheklag</a:t>
                      </a:r>
                      <a:r>
                        <a:rPr lang="da-DK" sz="1200" b="0" u="none" dirty="0" smtClean="0">
                          <a:latin typeface="Times New Roman" pitchFamily="18" charset="0"/>
                          <a:cs typeface="Times New Roman" pitchFamily="18" charset="0"/>
                        </a:rPr>
                        <a:t>                  Kompositionsprincippet ”den strenge sats” (tolvtonemusikken)</a:t>
                      </a:r>
                    </a:p>
                    <a:p>
                      <a:endParaRPr lang="da-DK" sz="1200" b="0" u="none" dirty="0" smtClean="0">
                        <a:latin typeface="Times New Roman" pitchFamily="18" charset="0"/>
                        <a:cs typeface="Times New Roman" pitchFamily="18" charset="0"/>
                      </a:endParaRPr>
                    </a:p>
                    <a:p>
                      <a:r>
                        <a:rPr lang="da-DK" sz="1200" b="0" u="sng" dirty="0" err="1" smtClean="0">
                          <a:latin typeface="Times New Roman" pitchFamily="18" charset="0"/>
                          <a:cs typeface="Times New Roman" pitchFamily="18" charset="0"/>
                        </a:rPr>
                        <a:t>Schweigen</a:t>
                      </a:r>
                      <a:r>
                        <a:rPr lang="da-DK" sz="1200" b="0" u="sng" dirty="0" smtClean="0">
                          <a:latin typeface="Times New Roman" pitchFamily="18" charset="0"/>
                          <a:cs typeface="Times New Roman" pitchFamily="18" charset="0"/>
                        </a:rPr>
                        <a:t> / Tie</a:t>
                      </a:r>
                    </a:p>
                    <a:p>
                      <a:r>
                        <a:rPr lang="da-DK" sz="1200" b="0" u="none" dirty="0" smtClean="0">
                          <a:latin typeface="Times New Roman" pitchFamily="18" charset="0"/>
                          <a:cs typeface="Times New Roman" pitchFamily="18" charset="0"/>
                        </a:rPr>
                        <a:t>”Tie </a:t>
                      </a:r>
                      <a:r>
                        <a:rPr lang="da-DK" sz="1200" b="0" u="none" dirty="0" err="1" smtClean="0">
                          <a:latin typeface="Times New Roman" pitchFamily="18" charset="0"/>
                          <a:cs typeface="Times New Roman" pitchFamily="18" charset="0"/>
                        </a:rPr>
                        <a:t>gjælder</a:t>
                      </a:r>
                      <a:r>
                        <a:rPr lang="da-DK" sz="1200" b="0" u="none" dirty="0" smtClean="0">
                          <a:latin typeface="Times New Roman" pitchFamily="18" charset="0"/>
                          <a:cs typeface="Times New Roman" pitchFamily="18" charset="0"/>
                        </a:rPr>
                        <a:t> det for vist. Tie vil jeg. Tie det alt sammen ned på nodepapiret her…”  (</a:t>
                      </a:r>
                      <a:r>
                        <a:rPr lang="da-DK" sz="1200" b="0" u="none" dirty="0" err="1" smtClean="0">
                          <a:latin typeface="Times New Roman" pitchFamily="18" charset="0"/>
                          <a:cs typeface="Times New Roman" pitchFamily="18" charset="0"/>
                        </a:rPr>
                        <a:t>ALs</a:t>
                      </a:r>
                      <a:r>
                        <a:rPr lang="da-DK" sz="1200" b="0" u="none" dirty="0" smtClean="0">
                          <a:latin typeface="Times New Roman" pitchFamily="18" charset="0"/>
                          <a:cs typeface="Times New Roman" pitchFamily="18" charset="0"/>
                        </a:rPr>
                        <a:t> djævlemøde-beretning(249/319)</a:t>
                      </a:r>
                    </a:p>
                    <a:p>
                      <a:r>
                        <a:rPr lang="da-DK" sz="1200" b="0" u="none" dirty="0" smtClean="0">
                          <a:latin typeface="Times New Roman" pitchFamily="18" charset="0"/>
                          <a:cs typeface="Times New Roman" pitchFamily="18" charset="0"/>
                        </a:rPr>
                        <a:t>AL, ”</a:t>
                      </a:r>
                      <a:r>
                        <a:rPr lang="da-DK" sz="1200" b="0" u="none" dirty="0" err="1" smtClean="0">
                          <a:latin typeface="Times New Roman" pitchFamily="18" charset="0"/>
                          <a:cs typeface="Times New Roman" pitchFamily="18" charset="0"/>
                        </a:rPr>
                        <a:t>-Hold</a:t>
                      </a:r>
                      <a:r>
                        <a:rPr lang="da-DK" sz="1200" b="0" u="none" dirty="0" smtClean="0">
                          <a:latin typeface="Times New Roman" pitchFamily="18" charset="0"/>
                          <a:cs typeface="Times New Roman" pitchFamily="18" charset="0"/>
                        </a:rPr>
                        <a:t> din Mund! (</a:t>
                      </a:r>
                      <a:r>
                        <a:rPr lang="da-DK" sz="1200" b="0" u="none" dirty="0" err="1" smtClean="0">
                          <a:latin typeface="Times New Roman" pitchFamily="18" charset="0"/>
                          <a:cs typeface="Times New Roman" pitchFamily="18" charset="0"/>
                        </a:rPr>
                        <a:t>Schweig</a:t>
                      </a:r>
                      <a:r>
                        <a:rPr lang="da-DK" sz="1200" b="0" u="none" dirty="0" smtClean="0">
                          <a:latin typeface="Times New Roman" pitchFamily="18" charset="0"/>
                          <a:cs typeface="Times New Roman" pitchFamily="18" charset="0"/>
                        </a:rPr>
                        <a:t>!)  Djævlen ”Hold din mund! (do) Se, det var</a:t>
                      </a:r>
                      <a:r>
                        <a:rPr lang="da-DK" sz="1200" b="0" u="none" baseline="0" dirty="0" smtClean="0">
                          <a:latin typeface="Times New Roman" pitchFamily="18" charset="0"/>
                          <a:cs typeface="Times New Roman" pitchFamily="18" charset="0"/>
                        </a:rPr>
                        <a:t> et fremskridt fra din side. Du bliver varm…”  AL, ”I skal tie!” Djævlen ”Tie? Men vi har jo allerede tiet i hele fem år og skal dog før eller senere snakke sammen og finde ud af det </a:t>
                      </a:r>
                      <a:r>
                        <a:rPr lang="da-DK" sz="1200" b="0" u="none" baseline="0" dirty="0" err="1" smtClean="0">
                          <a:latin typeface="Times New Roman" pitchFamily="18" charset="0"/>
                          <a:cs typeface="Times New Roman" pitchFamily="18" charset="0"/>
                        </a:rPr>
                        <a:t>hele…Det</a:t>
                      </a:r>
                      <a:r>
                        <a:rPr lang="da-DK" sz="1200" b="0" u="none" baseline="0" dirty="0" smtClean="0">
                          <a:latin typeface="Times New Roman" pitchFamily="18" charset="0"/>
                          <a:cs typeface="Times New Roman" pitchFamily="18" charset="0"/>
                        </a:rPr>
                        <a:t> er naturligvis noget, man helst tier om…” (256/328)</a:t>
                      </a:r>
                    </a:p>
                    <a:p>
                      <a:r>
                        <a:rPr lang="da-DK" sz="1200" b="0" u="none" baseline="0" dirty="0" smtClean="0">
                          <a:latin typeface="Times New Roman" pitchFamily="18" charset="0"/>
                          <a:cs typeface="Times New Roman" pitchFamily="18" charset="0"/>
                        </a:rPr>
                        <a:t>AL ”….thi jeg har så længe holdt det hos mig selv, men vil ej længere forholde Eder det, at jeg allerede siden mit enogtyvende år har været gift med Satan og fuldt vidende om faren…” (536/693)</a:t>
                      </a:r>
                    </a:p>
                    <a:p>
                      <a:r>
                        <a:rPr lang="da-DK" sz="1200" b="0" u="none" baseline="0" dirty="0" smtClean="0">
                          <a:latin typeface="Times New Roman" pitchFamily="18" charset="0"/>
                          <a:cs typeface="Times New Roman" pitchFamily="18" charset="0"/>
                        </a:rPr>
                        <a:t>NB : AL indlogerer sig hos familien </a:t>
                      </a:r>
                      <a:r>
                        <a:rPr lang="da-DK" sz="1200" b="0" u="none" baseline="0" dirty="0" err="1" smtClean="0">
                          <a:latin typeface="Times New Roman" pitchFamily="18" charset="0"/>
                          <a:cs typeface="Times New Roman" pitchFamily="18" charset="0"/>
                        </a:rPr>
                        <a:t>Schweigestill</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Fitelberg</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Je</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sais</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me</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taire</a:t>
                      </a:r>
                      <a:r>
                        <a:rPr lang="da-DK" sz="1200" b="0" u="none" baseline="0" dirty="0" smtClean="0">
                          <a:latin typeface="Times New Roman" pitchFamily="18" charset="0"/>
                          <a:cs typeface="Times New Roman" pitchFamily="18" charset="0"/>
                        </a:rPr>
                        <a:t>. </a:t>
                      </a:r>
                      <a:r>
                        <a:rPr lang="da-DK" sz="1200" b="0" u="none" baseline="0" dirty="0" err="1" smtClean="0">
                          <a:latin typeface="Times New Roman" pitchFamily="18" charset="0"/>
                          <a:cs typeface="Times New Roman" pitchFamily="18" charset="0"/>
                        </a:rPr>
                        <a:t>Silence.Silence</a:t>
                      </a:r>
                      <a:r>
                        <a:rPr lang="da-DK" sz="1200" b="0" u="none" baseline="0" dirty="0" smtClean="0">
                          <a:latin typeface="Times New Roman" pitchFamily="18" charset="0"/>
                          <a:cs typeface="Times New Roman" pitchFamily="18" charset="0"/>
                        </a:rPr>
                        <a:t>” (434/560)</a:t>
                      </a:r>
                    </a:p>
                    <a:p>
                      <a:r>
                        <a:rPr lang="da-DK" sz="1200" b="0" dirty="0" smtClean="0">
                          <a:latin typeface="Times New Roman" pitchFamily="18" charset="0"/>
                          <a:cs typeface="Times New Roman" pitchFamily="18" charset="0"/>
                        </a:rPr>
                        <a:t> </a:t>
                      </a:r>
                      <a:r>
                        <a:rPr lang="da-DK" sz="1200" b="0" u="sng" dirty="0" smtClean="0">
                          <a:latin typeface="Times New Roman" pitchFamily="18" charset="0"/>
                          <a:cs typeface="Times New Roman" pitchFamily="18" charset="0"/>
                        </a:rPr>
                        <a:t>Kunstens tavshed </a:t>
                      </a:r>
                      <a:r>
                        <a:rPr lang="da-DK" sz="1200" b="0" dirty="0" smtClean="0">
                          <a:latin typeface="Times New Roman" pitchFamily="18" charset="0"/>
                          <a:cs typeface="Times New Roman" pitchFamily="18" charset="0"/>
                        </a:rPr>
                        <a:t>: den strenge sats (</a:t>
                      </a:r>
                      <a:r>
                        <a:rPr lang="da-DK" sz="1200" b="0" dirty="0" err="1" smtClean="0">
                          <a:latin typeface="Times New Roman" pitchFamily="18" charset="0"/>
                          <a:cs typeface="Times New Roman" pitchFamily="18" charset="0"/>
                        </a:rPr>
                        <a:t>ALs</a:t>
                      </a:r>
                      <a:r>
                        <a:rPr lang="da-DK" sz="1200" b="0" dirty="0" smtClean="0">
                          <a:latin typeface="Times New Roman" pitchFamily="18" charset="0"/>
                          <a:cs typeface="Times New Roman" pitchFamily="18" charset="0"/>
                        </a:rPr>
                        <a:t> musikalske gennembrud) tier om sin oprindelse</a:t>
                      </a:r>
                      <a:r>
                        <a:rPr lang="da-DK" sz="1200" b="0" baseline="0" dirty="0" smtClean="0">
                          <a:latin typeface="Times New Roman" pitchFamily="18" charset="0"/>
                          <a:cs typeface="Times New Roman" pitchFamily="18" charset="0"/>
                        </a:rPr>
                        <a:t> </a:t>
                      </a:r>
                      <a:r>
                        <a:rPr lang="da-DK" sz="1200" b="0" dirty="0" smtClean="0">
                          <a:latin typeface="Times New Roman" pitchFamily="18" charset="0"/>
                          <a:cs typeface="Times New Roman" pitchFamily="18" charset="0"/>
                        </a:rPr>
                        <a:t> (dog : </a:t>
                      </a:r>
                      <a:r>
                        <a:rPr lang="da-DK" sz="1200" b="0" dirty="0" err="1" smtClean="0">
                          <a:latin typeface="Times New Roman" pitchFamily="18" charset="0"/>
                          <a:cs typeface="Times New Roman" pitchFamily="18" charset="0"/>
                        </a:rPr>
                        <a:t>m.tonerækken</a:t>
                      </a:r>
                      <a:r>
                        <a:rPr lang="da-DK" sz="1200" b="0" dirty="0" smtClean="0">
                          <a:latin typeface="Times New Roman" pitchFamily="18" charset="0"/>
                          <a:cs typeface="Times New Roman" pitchFamily="18" charset="0"/>
                        </a:rPr>
                        <a:t> h e</a:t>
                      </a:r>
                      <a:r>
                        <a:rPr lang="da-DK" sz="1200" b="0" baseline="0" dirty="0" smtClean="0">
                          <a:latin typeface="Times New Roman" pitchFamily="18" charset="0"/>
                          <a:cs typeface="Times New Roman" pitchFamily="18" charset="0"/>
                        </a:rPr>
                        <a:t> a e es)</a:t>
                      </a:r>
                      <a:endParaRPr lang="da-DK" sz="1200" b="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1949</TotalTime>
  <Words>6405</Words>
  <Application>Microsoft Office PowerPoint</Application>
  <PresentationFormat>Skærmshow (4:3)</PresentationFormat>
  <Paragraphs>372</Paragraphs>
  <Slides>20</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Times New Roman</vt:lpstr>
      <vt:lpstr>Kontortema</vt:lpstr>
      <vt:lpstr>H.C.Andersen-spor i Thomas Manns Dr.Faustus Et foredrag af Torben Brandt Lørdag 12.september 2015</vt:lpstr>
      <vt:lpstr>PowerPoint-præsentation</vt:lpstr>
      <vt:lpstr>PowerPoint-præsentation</vt:lpstr>
      <vt:lpstr>PowerPoint-præsentation</vt:lpstr>
      <vt:lpstr>PowerPoint-præsentation</vt:lpstr>
      <vt:lpstr>Den lille Havfrue og Dr.Faustus ”en rigtig Havfrue”                                                                     Havfrue fra Lem Kirke, Salling</vt:lpstr>
      <vt:lpstr>PowerPoint-præsentation</vt:lpstr>
      <vt:lpstr>PowerPoint-præsentation</vt:lpstr>
      <vt:lpstr>PowerPoint-præsentation</vt:lpstr>
      <vt:lpstr>PowerPoint-præsentation</vt:lpstr>
      <vt:lpstr>PowerPoint-præsentation</vt:lpstr>
      <vt:lpstr>”Og den lille Havfrue løftede sine Arme op mod Guds Sol”                                                                          Corneille, La Petite Sirene, 1984</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Havfruen som hermafrodit                                                       Corneille, La Petite Sirene, 1984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Ejer</dc:creator>
  <cp:lastModifiedBy>Morten</cp:lastModifiedBy>
  <cp:revision>377</cp:revision>
  <dcterms:created xsi:type="dcterms:W3CDTF">2015-03-04T10:50:38Z</dcterms:created>
  <dcterms:modified xsi:type="dcterms:W3CDTF">2015-09-13T16:50:13Z</dcterms:modified>
</cp:coreProperties>
</file>